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78B07-5159-456F-9F46-A342AD9D8959}" type="datetimeFigureOut">
              <a:rPr lang="en-US" smtClean="0"/>
              <a:t>9/7/2023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F475B0-71E6-47B5-A5F1-1BF3E29A531B}" type="slidenum">
              <a:rPr lang="en-US" smtClean="0"/>
              <a:t>‹#›</a:t>
            </a:fld>
            <a:endParaRPr lang="en-US"/>
          </a:p>
        </p:txBody>
      </p:sp>
    </p:spTree>
    <p:extLst>
      <p:ext uri="{BB962C8B-B14F-4D97-AF65-F5344CB8AC3E}">
        <p14:creationId xmlns:p14="http://schemas.microsoft.com/office/powerpoint/2010/main" val="1482105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F475B0-71E6-47B5-A5F1-1BF3E29A531B}" type="slidenum">
              <a:rPr lang="en-US" smtClean="0"/>
              <a:t>34</a:t>
            </a:fld>
            <a:endParaRPr lang="en-US"/>
          </a:p>
        </p:txBody>
      </p:sp>
    </p:spTree>
    <p:extLst>
      <p:ext uri="{BB962C8B-B14F-4D97-AF65-F5344CB8AC3E}">
        <p14:creationId xmlns:p14="http://schemas.microsoft.com/office/powerpoint/2010/main" val="4148072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57CE9F-3A42-4728-9231-A5C6E2D43C10}" type="datetimeFigureOut">
              <a:rPr lang="en-US" smtClean="0"/>
              <a:t>9/7/2023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1900987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7CE9F-3A42-4728-9231-A5C6E2D43C10}" type="datetimeFigureOut">
              <a:rPr lang="en-US" smtClean="0"/>
              <a:t>9/7/2023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1063607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7CE9F-3A42-4728-9231-A5C6E2D43C10}" type="datetimeFigureOut">
              <a:rPr lang="en-US" smtClean="0"/>
              <a:t>9/7/2023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307076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7CE9F-3A42-4728-9231-A5C6E2D43C10}" type="datetimeFigureOut">
              <a:rPr lang="en-US" smtClean="0"/>
              <a:t>9/7/2023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434660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57CE9F-3A42-4728-9231-A5C6E2D43C10}" type="datetimeFigureOut">
              <a:rPr lang="en-US" smtClean="0"/>
              <a:t>9/7/2023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514042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57CE9F-3A42-4728-9231-A5C6E2D43C10}" type="datetimeFigureOut">
              <a:rPr lang="en-US" smtClean="0"/>
              <a:t>9/7/2023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2358313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57CE9F-3A42-4728-9231-A5C6E2D43C10}" type="datetimeFigureOut">
              <a:rPr lang="en-US" smtClean="0"/>
              <a:t>9/7/2023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2111739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57CE9F-3A42-4728-9231-A5C6E2D43C10}" type="datetimeFigureOut">
              <a:rPr lang="en-US" smtClean="0"/>
              <a:t>9/7/2023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4266536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57CE9F-3A42-4728-9231-A5C6E2D43C10}" type="datetimeFigureOut">
              <a:rPr lang="en-US" smtClean="0"/>
              <a:t>9/7/2023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391933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57CE9F-3A42-4728-9231-A5C6E2D43C10}" type="datetimeFigureOut">
              <a:rPr lang="en-US" smtClean="0"/>
              <a:t>9/7/2023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557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57CE9F-3A42-4728-9231-A5C6E2D43C10}" type="datetimeFigureOut">
              <a:rPr lang="en-US" smtClean="0"/>
              <a:t>9/7/2023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2F31E0-C1F8-41F9-9493-28A5E95C21A1}" type="slidenum">
              <a:rPr lang="en-US" smtClean="0"/>
              <a:t>‹#›</a:t>
            </a:fld>
            <a:endParaRPr lang="en-US"/>
          </a:p>
        </p:txBody>
      </p:sp>
    </p:spTree>
    <p:extLst>
      <p:ext uri="{BB962C8B-B14F-4D97-AF65-F5344CB8AC3E}">
        <p14:creationId xmlns:p14="http://schemas.microsoft.com/office/powerpoint/2010/main" val="288918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57CE9F-3A42-4728-9231-A5C6E2D43C10}" type="datetimeFigureOut">
              <a:rPr lang="en-US" smtClean="0"/>
              <a:t>9/7/2023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2F31E0-C1F8-41F9-9493-28A5E95C21A1}" type="slidenum">
              <a:rPr lang="en-US" smtClean="0"/>
              <a:t>‹#›</a:t>
            </a:fld>
            <a:endParaRPr lang="en-US"/>
          </a:p>
        </p:txBody>
      </p:sp>
    </p:spTree>
    <p:extLst>
      <p:ext uri="{BB962C8B-B14F-4D97-AF65-F5344CB8AC3E}">
        <p14:creationId xmlns:p14="http://schemas.microsoft.com/office/powerpoint/2010/main" val="2291096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51379"/>
            <a:ext cx="12192000" cy="1858584"/>
          </a:xfrm>
          <a:solidFill>
            <a:schemeClr val="accent1">
              <a:lumMod val="20000"/>
              <a:lumOff val="80000"/>
            </a:schemeClr>
          </a:solidFill>
        </p:spPr>
        <p:txBody>
          <a:bodyPr>
            <a:normAutofit/>
          </a:bodyPr>
          <a:lstStyle/>
          <a:p>
            <a:r>
              <a:rPr lang="en-US" sz="4400" b="1" dirty="0"/>
              <a:t>ORGANISATION OF PROKARYOTE AND EUKARYOTE CELLS-CELL ORGANELES</a:t>
            </a:r>
            <a:endParaRPr lang="en-US" sz="4400" dirty="0"/>
          </a:p>
        </p:txBody>
      </p:sp>
    </p:spTree>
    <p:extLst>
      <p:ext uri="{BB962C8B-B14F-4D97-AF65-F5344CB8AC3E}">
        <p14:creationId xmlns:p14="http://schemas.microsoft.com/office/powerpoint/2010/main" val="3682755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wall</a:t>
            </a:r>
            <a:endParaRPr lang="en-US" dirty="0"/>
          </a:p>
        </p:txBody>
      </p:sp>
      <p:sp>
        <p:nvSpPr>
          <p:cNvPr id="3" name="Content Placeholder 2"/>
          <p:cNvSpPr>
            <a:spLocks noGrp="1"/>
          </p:cNvSpPr>
          <p:nvPr>
            <p:ph idx="1"/>
          </p:nvPr>
        </p:nvSpPr>
        <p:spPr>
          <a:xfrm>
            <a:off x="0" y="1852920"/>
            <a:ext cx="6640773" cy="4351338"/>
          </a:xfrm>
        </p:spPr>
        <p:txBody>
          <a:bodyPr>
            <a:normAutofit fontScale="70000" lnSpcReduction="20000"/>
          </a:bodyPr>
          <a:lstStyle/>
          <a:p>
            <a:r>
              <a:rPr lang="en-US" dirty="0" smtClean="0"/>
              <a:t>The cell wall serves several important functions. </a:t>
            </a:r>
          </a:p>
          <a:p>
            <a:r>
              <a:rPr lang="en-US" dirty="0" smtClean="0"/>
              <a:t>Firstly, it provides structural integrity and shape to the cell, preventing it from bursting or collapsing under osmotic pressure. The cell wall also acts as a protective barrier against mechanical stress, environmental factors, and the host immune system.</a:t>
            </a:r>
            <a:endParaRPr lang="en-US" dirty="0"/>
          </a:p>
          <a:p>
            <a:r>
              <a:rPr lang="en-US" dirty="0" smtClean="0"/>
              <a:t>The composition and thickness of the cell wall can vary between different groups of bacteria. Gram-positive bacteria have a thick peptidoglycan layer, which retains a violet stain in the Gram staining technique. </a:t>
            </a:r>
          </a:p>
          <a:p>
            <a:r>
              <a:rPr lang="en-US" dirty="0" smtClean="0"/>
              <a:t>In contrast, Gram-negative bacteria have a thinner peptidoglycan layer surrounded by an outer membrane. This outer membrane contains lipopolysaccharides (LPS) and can provide additional protection against certain antibiotics and host defenses.</a:t>
            </a:r>
            <a:br>
              <a:rPr lang="en-US" dirty="0" smtClean="0"/>
            </a:br>
            <a:r>
              <a:rPr lang="en-US" dirty="0" smtClean="0"/>
              <a:t/>
            </a:r>
            <a:br>
              <a:rPr lang="en-US" dirty="0" smtClean="0"/>
            </a:br>
            <a:endParaRPr lang="en-US" dirty="0"/>
          </a:p>
        </p:txBody>
      </p:sp>
      <p:pic>
        <p:nvPicPr>
          <p:cNvPr id="5" name="Picture 4"/>
          <p:cNvPicPr>
            <a:picLocks noChangeAspect="1"/>
          </p:cNvPicPr>
          <p:nvPr/>
        </p:nvPicPr>
        <p:blipFill>
          <a:blip r:embed="rId2"/>
          <a:stretch>
            <a:fillRect/>
          </a:stretch>
        </p:blipFill>
        <p:spPr>
          <a:xfrm>
            <a:off x="6321240" y="1949324"/>
            <a:ext cx="5779135" cy="3973804"/>
          </a:xfrm>
          <a:prstGeom prst="rect">
            <a:avLst/>
          </a:prstGeom>
        </p:spPr>
      </p:pic>
    </p:spTree>
    <p:extLst>
      <p:ext uri="{BB962C8B-B14F-4D97-AF65-F5344CB8AC3E}">
        <p14:creationId xmlns:p14="http://schemas.microsoft.com/office/powerpoint/2010/main" val="29046163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wall</a:t>
            </a:r>
            <a:endParaRPr lang="en-US" dirty="0"/>
          </a:p>
        </p:txBody>
      </p:sp>
      <p:sp>
        <p:nvSpPr>
          <p:cNvPr id="3" name="Content Placeholder 2"/>
          <p:cNvSpPr>
            <a:spLocks noGrp="1"/>
          </p:cNvSpPr>
          <p:nvPr>
            <p:ph idx="1"/>
          </p:nvPr>
        </p:nvSpPr>
        <p:spPr>
          <a:xfrm>
            <a:off x="456062" y="1675499"/>
            <a:ext cx="10515600" cy="4351338"/>
          </a:xfrm>
        </p:spPr>
        <p:txBody>
          <a:bodyPr>
            <a:normAutofit lnSpcReduction="10000"/>
          </a:bodyPr>
          <a:lstStyle/>
          <a:p>
            <a:r>
              <a:rPr lang="en-US" dirty="0" smtClean="0"/>
              <a:t>The cell wall of prokaryotic cells also plays a crucial role </a:t>
            </a:r>
            <a:r>
              <a:rPr lang="en-US" b="1" dirty="0" smtClean="0"/>
              <a:t>in cell division</a:t>
            </a:r>
            <a:r>
              <a:rPr lang="en-US" dirty="0" smtClean="0"/>
              <a:t>. During cell division, the cell wall undergoes a process called binary fission, where the cell wall expands and new peptidoglycan is synthesized to form two daughter cells.</a:t>
            </a:r>
            <a:endParaRPr lang="en-US" dirty="0"/>
          </a:p>
          <a:p>
            <a:r>
              <a:rPr lang="en-US" dirty="0" smtClean="0"/>
              <a:t>Understanding the structure and composition of the cell wall in prokaryotic cells is important for various applications, including the </a:t>
            </a:r>
            <a:r>
              <a:rPr lang="en-US" b="1" dirty="0" smtClean="0"/>
              <a:t>development of antibiotics that target the synthesis or integrity of peptidoglycan</a:t>
            </a:r>
            <a:r>
              <a:rPr lang="en-US" dirty="0" smtClean="0"/>
              <a:t>. Additionally, the differences in cell wall composition between Gram-positive and Gram-negative bacteria have implications for the effectiveness of certain antibiotics and the pathogenicity of bacteria.</a:t>
            </a:r>
            <a:br>
              <a:rPr lang="en-US" dirty="0" smtClean="0"/>
            </a:br>
            <a:endParaRPr lang="en-US" dirty="0"/>
          </a:p>
        </p:txBody>
      </p:sp>
    </p:spTree>
    <p:extLst>
      <p:ext uri="{BB962C8B-B14F-4D97-AF65-F5344CB8AC3E}">
        <p14:creationId xmlns:p14="http://schemas.microsoft.com/office/powerpoint/2010/main" val="3807108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autotrophs and heterotrophs</a:t>
            </a:r>
            <a:endParaRPr lang="en-US" dirty="0"/>
          </a:p>
        </p:txBody>
      </p:sp>
      <p:sp>
        <p:nvSpPr>
          <p:cNvPr id="3" name="Content Placeholder 2"/>
          <p:cNvSpPr>
            <a:spLocks noGrp="1"/>
          </p:cNvSpPr>
          <p:nvPr>
            <p:ph idx="1"/>
          </p:nvPr>
        </p:nvSpPr>
        <p:spPr/>
        <p:txBody>
          <a:bodyPr/>
          <a:lstStyle/>
          <a:p>
            <a:r>
              <a:rPr lang="en-US" dirty="0" smtClean="0"/>
              <a:t>Prokaryotic cells exhibit a wide range of metabolic capabilities. </a:t>
            </a:r>
          </a:p>
          <a:p>
            <a:r>
              <a:rPr lang="en-US" dirty="0" smtClean="0"/>
              <a:t>They can be classified into two main groups based on their energy source: </a:t>
            </a:r>
            <a:r>
              <a:rPr lang="en-US" b="1" dirty="0" smtClean="0"/>
              <a:t>autotrophs and heterotrophs</a:t>
            </a:r>
            <a:r>
              <a:rPr lang="en-US" dirty="0" smtClean="0"/>
              <a:t>. </a:t>
            </a:r>
          </a:p>
          <a:p>
            <a:r>
              <a:rPr lang="en-US" dirty="0" smtClean="0"/>
              <a:t>Autotrophic prokaryotes can produce their own food through processes like photosynthesis or chemosynthesis, while heterotrophic prokaryotes rely on external sources for nutrition.</a:t>
            </a:r>
            <a:endParaRPr lang="en-US" dirty="0"/>
          </a:p>
        </p:txBody>
      </p:sp>
    </p:spTree>
    <p:extLst>
      <p:ext uri="{BB962C8B-B14F-4D97-AF65-F5344CB8AC3E}">
        <p14:creationId xmlns:p14="http://schemas.microsoft.com/office/powerpoint/2010/main" val="2870090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role in human health and disease </a:t>
            </a:r>
            <a:endParaRPr lang="en-US" dirty="0"/>
          </a:p>
        </p:txBody>
      </p:sp>
      <p:sp>
        <p:nvSpPr>
          <p:cNvPr id="3" name="Content Placeholder 2"/>
          <p:cNvSpPr>
            <a:spLocks noGrp="1"/>
          </p:cNvSpPr>
          <p:nvPr>
            <p:ph idx="1"/>
          </p:nvPr>
        </p:nvSpPr>
        <p:spPr/>
        <p:txBody>
          <a:bodyPr/>
          <a:lstStyle/>
          <a:p>
            <a:r>
              <a:rPr lang="en-US" dirty="0" smtClean="0"/>
              <a:t>Prokaryotes </a:t>
            </a:r>
            <a:r>
              <a:rPr lang="en-US" b="1" dirty="0" smtClean="0"/>
              <a:t>play crucial roles in various ecological processes</a:t>
            </a:r>
            <a:r>
              <a:rPr lang="en-US" dirty="0" smtClean="0"/>
              <a:t>. </a:t>
            </a:r>
          </a:p>
          <a:p>
            <a:r>
              <a:rPr lang="en-US" dirty="0" smtClean="0"/>
              <a:t>They are involved in nutrient cycling, decomposition, and symbiotic relationships with other organisms. </a:t>
            </a:r>
          </a:p>
          <a:p>
            <a:r>
              <a:rPr lang="en-US" b="1" dirty="0" smtClean="0"/>
              <a:t>Some prokaryotes are pathogenic</a:t>
            </a:r>
            <a:r>
              <a:rPr lang="en-US" dirty="0" smtClean="0"/>
              <a:t> and can cause diseases in humans, animals, and plants. </a:t>
            </a:r>
          </a:p>
          <a:p>
            <a:r>
              <a:rPr lang="en-US" dirty="0" smtClean="0"/>
              <a:t>However, </a:t>
            </a:r>
            <a:r>
              <a:rPr lang="en-US" b="1" dirty="0" smtClean="0"/>
              <a:t>many prokaryotes are beneficial </a:t>
            </a:r>
            <a:r>
              <a:rPr lang="en-US" dirty="0" smtClean="0"/>
              <a:t>and contribute to human health, such as those found in the gut </a:t>
            </a:r>
            <a:r>
              <a:rPr lang="en-US" dirty="0" err="1" smtClean="0"/>
              <a:t>microbiota</a:t>
            </a:r>
            <a:r>
              <a:rPr lang="en-US" dirty="0" smtClean="0"/>
              <a:t>.</a:t>
            </a:r>
            <a:endParaRPr lang="en-US" dirty="0"/>
          </a:p>
        </p:txBody>
      </p:sp>
    </p:spTree>
    <p:extLst>
      <p:ext uri="{BB962C8B-B14F-4D97-AF65-F5344CB8AC3E}">
        <p14:creationId xmlns:p14="http://schemas.microsoft.com/office/powerpoint/2010/main" val="4240811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a:t>
            </a:r>
            <a:endParaRPr lang="en-US" dirty="0"/>
          </a:p>
        </p:txBody>
      </p:sp>
      <p:sp>
        <p:nvSpPr>
          <p:cNvPr id="3" name="Content Placeholder 2"/>
          <p:cNvSpPr>
            <a:spLocks noGrp="1"/>
          </p:cNvSpPr>
          <p:nvPr>
            <p:ph idx="1"/>
          </p:nvPr>
        </p:nvSpPr>
        <p:spPr>
          <a:xfrm>
            <a:off x="0" y="1457135"/>
            <a:ext cx="10515600" cy="4351338"/>
          </a:xfrm>
        </p:spPr>
        <p:txBody>
          <a:bodyPr/>
          <a:lstStyle/>
          <a:p>
            <a:r>
              <a:rPr lang="en-US" dirty="0"/>
              <a:t>T</a:t>
            </a:r>
            <a:r>
              <a:rPr lang="en-US" dirty="0" smtClean="0"/>
              <a:t>he organization of a eukaryotic cell is characterized by the presence of a nucleus, membrane-bound organelles, and a complex internal structure that allows for specialized functions and compartmentalization of cellular processes. </a:t>
            </a:r>
          </a:p>
          <a:p>
            <a:r>
              <a:rPr lang="en-US" dirty="0" smtClean="0"/>
              <a:t>This organization enables eukaryotic cells to carry out a wide range of functions necessary for the survival and functioning of multicellular organisms.</a:t>
            </a:r>
          </a:p>
          <a:p>
            <a:r>
              <a:rPr lang="en-US" dirty="0" smtClean="0"/>
              <a:t>Eukaryotic cells are typically larger and more complex compared to prokaryotic cells. </a:t>
            </a:r>
          </a:p>
          <a:p>
            <a:r>
              <a:rPr lang="en-US" dirty="0" smtClean="0"/>
              <a:t>They are found in plants, animals, fungi, and </a:t>
            </a:r>
            <a:r>
              <a:rPr lang="en-US" dirty="0" err="1" smtClean="0"/>
              <a:t>protists</a:t>
            </a:r>
            <a:r>
              <a:rPr lang="en-US" dirty="0" smtClean="0"/>
              <a:t>.</a:t>
            </a:r>
            <a:endParaRPr lang="en-US" dirty="0"/>
          </a:p>
        </p:txBody>
      </p:sp>
      <p:pic>
        <p:nvPicPr>
          <p:cNvPr id="4" name="Picture 3"/>
          <p:cNvPicPr>
            <a:picLocks noChangeAspect="1"/>
          </p:cNvPicPr>
          <p:nvPr/>
        </p:nvPicPr>
        <p:blipFill>
          <a:blip r:embed="rId2"/>
          <a:stretch>
            <a:fillRect/>
          </a:stretch>
        </p:blipFill>
        <p:spPr>
          <a:xfrm>
            <a:off x="8625384" y="4851778"/>
            <a:ext cx="3566615" cy="2006221"/>
          </a:xfrm>
          <a:prstGeom prst="rect">
            <a:avLst/>
          </a:prstGeom>
        </p:spPr>
      </p:pic>
    </p:spTree>
    <p:extLst>
      <p:ext uri="{BB962C8B-B14F-4D97-AF65-F5344CB8AC3E}">
        <p14:creationId xmlns:p14="http://schemas.microsoft.com/office/powerpoint/2010/main" val="3896252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cells-cellular membrane</a:t>
            </a:r>
            <a:endParaRPr lang="en-US" dirty="0"/>
          </a:p>
        </p:txBody>
      </p:sp>
      <p:sp>
        <p:nvSpPr>
          <p:cNvPr id="5" name="Content Placeholder 4"/>
          <p:cNvSpPr>
            <a:spLocks noGrp="1"/>
          </p:cNvSpPr>
          <p:nvPr>
            <p:ph idx="1"/>
          </p:nvPr>
        </p:nvSpPr>
        <p:spPr>
          <a:xfrm>
            <a:off x="95535" y="1634330"/>
            <a:ext cx="8830101" cy="5223669"/>
          </a:xfrm>
        </p:spPr>
        <p:txBody>
          <a:bodyPr>
            <a:normAutofit fontScale="70000" lnSpcReduction="20000"/>
          </a:bodyPr>
          <a:lstStyle/>
          <a:p>
            <a:pPr marL="0" indent="0">
              <a:buNone/>
            </a:pPr>
            <a:r>
              <a:rPr lang="en-US" dirty="0" smtClean="0"/>
              <a:t>The cellular membrane of eukaryotic cells, also known as the plasma membrane or cell membrane, is a vital component that separates the cell's internal environment from the external surroundings. It plays a crucial role in maintaining cell integrity, regulating the movement of substances, and facilitating communication with the external environment.</a:t>
            </a:r>
            <a:br>
              <a:rPr lang="en-US" dirty="0" smtClean="0"/>
            </a:br>
            <a:r>
              <a:rPr lang="en-US" dirty="0" smtClean="0"/>
              <a:t/>
            </a:r>
            <a:br>
              <a:rPr lang="en-US" dirty="0" smtClean="0"/>
            </a:br>
            <a:r>
              <a:rPr lang="en-US" dirty="0" smtClean="0"/>
              <a:t>The eukaryotic cell membrane is composed of a phospholipid bilayer, which consists of two layers of phospholipid molecules. Each phospholipid molecule has a hydrophilic (water-loving) head and hydrophobic (water-repelling) tails. The hydrophilic heads face outward, interacting with the aqueous environments both inside and outside the cell, while the hydrophobic tails face inward, creating a barrier that prevents the free passage of hydrophilic substances.</a:t>
            </a:r>
            <a:br>
              <a:rPr lang="en-US" dirty="0" smtClean="0"/>
            </a:br>
            <a:r>
              <a:rPr lang="en-US" dirty="0" smtClean="0"/>
              <a:t/>
            </a:r>
            <a:br>
              <a:rPr lang="en-US" dirty="0" smtClean="0"/>
            </a:br>
            <a:r>
              <a:rPr lang="en-US" dirty="0" smtClean="0"/>
              <a:t>Embedded within the phospholipid bilayer are various proteins that perform essential functions. Integral membrane proteins span the entire width of the membrane, while peripheral membrane proteins are attached to either the inner or outer surface of the membrane. These proteins contribute to the structural integrity of the membrane, facilitate the transport of molecules across the membrane, and participate in cell signaling and recognition processes.</a:t>
            </a:r>
            <a:br>
              <a:rPr lang="en-US" dirty="0" smtClean="0"/>
            </a:br>
            <a:endParaRPr lang="en-US" dirty="0"/>
          </a:p>
        </p:txBody>
      </p:sp>
      <p:pic>
        <p:nvPicPr>
          <p:cNvPr id="6" name="Picture 5"/>
          <p:cNvPicPr>
            <a:picLocks noChangeAspect="1"/>
          </p:cNvPicPr>
          <p:nvPr/>
        </p:nvPicPr>
        <p:blipFill>
          <a:blip r:embed="rId2"/>
          <a:stretch>
            <a:fillRect/>
          </a:stretch>
        </p:blipFill>
        <p:spPr>
          <a:xfrm>
            <a:off x="9144000" y="3810000"/>
            <a:ext cx="3048000" cy="3048000"/>
          </a:xfrm>
          <a:prstGeom prst="rect">
            <a:avLst/>
          </a:prstGeom>
        </p:spPr>
      </p:pic>
    </p:spTree>
    <p:extLst>
      <p:ext uri="{BB962C8B-B14F-4D97-AF65-F5344CB8AC3E}">
        <p14:creationId xmlns:p14="http://schemas.microsoft.com/office/powerpoint/2010/main" val="157839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cells-cellular membrane</a:t>
            </a:r>
            <a:endParaRPr lang="en-US" dirty="0"/>
          </a:p>
        </p:txBody>
      </p:sp>
      <p:sp>
        <p:nvSpPr>
          <p:cNvPr id="5" name="Content Placeholder 4"/>
          <p:cNvSpPr>
            <a:spLocks noGrp="1"/>
          </p:cNvSpPr>
          <p:nvPr>
            <p:ph idx="1"/>
          </p:nvPr>
        </p:nvSpPr>
        <p:spPr>
          <a:xfrm>
            <a:off x="177421" y="1443488"/>
            <a:ext cx="12014579" cy="4351338"/>
          </a:xfrm>
        </p:spPr>
        <p:txBody>
          <a:bodyPr>
            <a:normAutofit fontScale="77500" lnSpcReduction="20000"/>
          </a:bodyPr>
          <a:lstStyle/>
          <a:p>
            <a:pPr marL="0" indent="0">
              <a:buNone/>
            </a:pPr>
            <a:r>
              <a:rPr lang="en-US" dirty="0" smtClean="0"/>
              <a:t/>
            </a:r>
            <a:br>
              <a:rPr lang="en-US" dirty="0" smtClean="0"/>
            </a:br>
            <a:r>
              <a:rPr lang="en-US" dirty="0" smtClean="0"/>
              <a:t/>
            </a:r>
            <a:br>
              <a:rPr lang="en-US" dirty="0" smtClean="0"/>
            </a:br>
            <a:r>
              <a:rPr lang="en-US" dirty="0" smtClean="0"/>
              <a:t>The eukaryotic cell membrane is selectively permeable, meaning it allows certain substances to pass through while restricting the movement of others. Small, non-polar molecules, such as oxygen and carbon dioxide, can diffuse freely across the membrane. However, larger molecules and charged ions require specific transport proteins to facilitate their movement.</a:t>
            </a:r>
            <a:br>
              <a:rPr lang="en-US" dirty="0" smtClean="0"/>
            </a:br>
            <a:r>
              <a:rPr lang="en-US" dirty="0" smtClean="0"/>
              <a:t/>
            </a:r>
            <a:br>
              <a:rPr lang="en-US" dirty="0" smtClean="0"/>
            </a:br>
            <a:r>
              <a:rPr lang="en-US" dirty="0" smtClean="0"/>
              <a:t>The cell membrane also contains specialized structures, such as receptor proteins and ion channels, which enable the cell to respond to external signals and maintain homeostasis. Receptor proteins bind to specific molecules, such as hormones or neurotransmitters, initiating a cellular response. Ion channels, on the other hand, allow the passage of specific ions across the membrane, regulating the cell's electrical potential and signaling processes.</a:t>
            </a:r>
            <a:br>
              <a:rPr lang="en-US" dirty="0" smtClean="0"/>
            </a:br>
            <a:r>
              <a:rPr lang="en-US" dirty="0" smtClean="0"/>
              <a:t/>
            </a:r>
            <a:br>
              <a:rPr lang="en-US" dirty="0" smtClean="0"/>
            </a:br>
            <a:r>
              <a:rPr lang="en-US" dirty="0" smtClean="0"/>
              <a:t>In addition to its structural and regulatory functions, the eukaryotic cell membrane is involved in cell adhesion and communication. It allows cells to adhere to one another, forming tissues and organs. It also facilitates intercellular communication through the exchange of signaling molecules, such as hormones and neurotransmitters, between neighboring cells.</a:t>
            </a:r>
            <a:br>
              <a:rPr lang="en-US" dirty="0" smtClean="0"/>
            </a:br>
            <a:endParaRPr lang="en-US" dirty="0"/>
          </a:p>
        </p:txBody>
      </p:sp>
    </p:spTree>
    <p:extLst>
      <p:ext uri="{BB962C8B-B14F-4D97-AF65-F5344CB8AC3E}">
        <p14:creationId xmlns:p14="http://schemas.microsoft.com/office/powerpoint/2010/main" val="2028651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cytoplasm</a:t>
            </a:r>
            <a:endParaRPr lang="en-US" dirty="0"/>
          </a:p>
        </p:txBody>
      </p:sp>
      <p:sp>
        <p:nvSpPr>
          <p:cNvPr id="3" name="Content Placeholder 2"/>
          <p:cNvSpPr>
            <a:spLocks noGrp="1"/>
          </p:cNvSpPr>
          <p:nvPr>
            <p:ph idx="1"/>
          </p:nvPr>
        </p:nvSpPr>
        <p:spPr>
          <a:xfrm>
            <a:off x="155812" y="1648204"/>
            <a:ext cx="8633346" cy="4351338"/>
          </a:xfrm>
        </p:spPr>
        <p:txBody>
          <a:bodyPr>
            <a:normAutofit fontScale="62500" lnSpcReduction="20000"/>
          </a:bodyPr>
          <a:lstStyle/>
          <a:p>
            <a:r>
              <a:rPr lang="en-US" dirty="0" smtClean="0"/>
              <a:t>The cytoplasm of eukaryotic cells is a complex and dynamic region that fills the space between the cell membrane and the nucleus. It plays a crucial role in various cellular processes and houses many important organelles.</a:t>
            </a:r>
            <a:br>
              <a:rPr lang="en-US" dirty="0" smtClean="0"/>
            </a:br>
            <a:r>
              <a:rPr lang="en-US" dirty="0" smtClean="0"/>
              <a:t/>
            </a:r>
            <a:br>
              <a:rPr lang="en-US" dirty="0" smtClean="0"/>
            </a:br>
            <a:r>
              <a:rPr lang="en-US" dirty="0" smtClean="0"/>
              <a:t>The cytoplasm is a gel-like substance composed of water, proteins, ions, and various molecules. It provides a medium for the movement of organelles, nutrients, and waste products within the cell. It also serves as a site for numerous biochemical reactions to occur.</a:t>
            </a:r>
            <a:br>
              <a:rPr lang="en-US" dirty="0" smtClean="0"/>
            </a:br>
            <a:r>
              <a:rPr lang="en-US" dirty="0" smtClean="0"/>
              <a:t/>
            </a:r>
            <a:br>
              <a:rPr lang="en-US" dirty="0" smtClean="0"/>
            </a:br>
            <a:r>
              <a:rPr lang="en-US" dirty="0" smtClean="0"/>
              <a:t>Within the cytoplasm, eukaryotic cells contain several organelles that perform specific functions. These include the endoplasmic reticulum, Golgi apparatus, mitochondria, lysosomes, and peroxisomes, among others. Each organelle has its own unique structure and function, contributing to the overall cellular activities.</a:t>
            </a:r>
            <a:br>
              <a:rPr lang="en-US" dirty="0" smtClean="0"/>
            </a:br>
            <a:r>
              <a:rPr lang="en-US" dirty="0" smtClean="0"/>
              <a:t/>
            </a:r>
            <a:br>
              <a:rPr lang="en-US" dirty="0" smtClean="0"/>
            </a:br>
            <a:r>
              <a:rPr lang="en-US" dirty="0" smtClean="0"/>
              <a:t/>
            </a:r>
            <a:br>
              <a:rPr lang="en-US" dirty="0" smtClean="0"/>
            </a:br>
            <a:r>
              <a:rPr lang="en-US" dirty="0" smtClean="0"/>
              <a:t>Apart from organelles, the cytoplasm also contains cytoskeletal elements, such as microtubules, microfilaments, and intermediate filaments. These structures provide structural support, help in cell movement, and facilitate intracellular transport.</a:t>
            </a:r>
            <a:br>
              <a:rPr lang="en-US" dirty="0" smtClean="0"/>
            </a:br>
            <a:endParaRPr lang="en-US" dirty="0"/>
          </a:p>
        </p:txBody>
      </p:sp>
      <p:pic>
        <p:nvPicPr>
          <p:cNvPr id="4" name="Picture 3"/>
          <p:cNvPicPr>
            <a:picLocks noChangeAspect="1"/>
          </p:cNvPicPr>
          <p:nvPr/>
        </p:nvPicPr>
        <p:blipFill>
          <a:blip r:embed="rId2"/>
          <a:stretch>
            <a:fillRect/>
          </a:stretch>
        </p:blipFill>
        <p:spPr>
          <a:xfrm>
            <a:off x="8739044" y="3848668"/>
            <a:ext cx="3452956" cy="2898325"/>
          </a:xfrm>
          <a:prstGeom prst="rect">
            <a:avLst/>
          </a:prstGeom>
        </p:spPr>
      </p:pic>
    </p:spTree>
    <p:extLst>
      <p:ext uri="{BB962C8B-B14F-4D97-AF65-F5344CB8AC3E}">
        <p14:creationId xmlns:p14="http://schemas.microsoft.com/office/powerpoint/2010/main" val="938532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nucleus</a:t>
            </a:r>
            <a:endParaRPr lang="en-US" dirty="0"/>
          </a:p>
        </p:txBody>
      </p:sp>
      <p:sp>
        <p:nvSpPr>
          <p:cNvPr id="3" name="Content Placeholder 2"/>
          <p:cNvSpPr>
            <a:spLocks noGrp="1"/>
          </p:cNvSpPr>
          <p:nvPr>
            <p:ph idx="1"/>
          </p:nvPr>
        </p:nvSpPr>
        <p:spPr>
          <a:xfrm>
            <a:off x="0" y="1498079"/>
            <a:ext cx="7806519" cy="4351338"/>
          </a:xfrm>
        </p:spPr>
        <p:txBody>
          <a:bodyPr>
            <a:normAutofit fontScale="92500" lnSpcReduction="10000"/>
          </a:bodyPr>
          <a:lstStyle/>
          <a:p>
            <a:r>
              <a:rPr lang="en-US" sz="2400" dirty="0"/>
              <a:t>The nucleus is a prominent and essential organelle found in eukaryotic cells. It serves as the control center of the cell, housing the genetic material and coordinating cellular activities. The nucleus is surrounded by a double membrane called the nuclear envelope, which contains nuclear pores that allow for the exchange of molecules between the nucleus and the cytoplasm</a:t>
            </a:r>
            <a:r>
              <a:rPr lang="en-US" sz="2400" dirty="0" smtClean="0"/>
              <a:t>.</a:t>
            </a:r>
            <a:endParaRPr lang="en-US" sz="2400" dirty="0"/>
          </a:p>
          <a:p>
            <a:r>
              <a:rPr lang="en-US" sz="2400" dirty="0"/>
              <a:t>One of the primary functions of the nucleus is to store and protect the cell's DNA, which carries the genetic instructions necessary for the cell's growth, development, and functioning. The DNA is organized into structures called chromosomes, which consist of long strands of DNA wrapped around proteins called histones. Within the nucleus, the DNA is further organized into a complex network known as chromatin</a:t>
            </a:r>
            <a:r>
              <a:rPr lang="en-US" dirty="0" smtClean="0"/>
              <a:t>.</a:t>
            </a:r>
            <a:endParaRPr lang="en-US" dirty="0"/>
          </a:p>
        </p:txBody>
      </p:sp>
      <p:pic>
        <p:nvPicPr>
          <p:cNvPr id="5" name="Picture 4"/>
          <p:cNvPicPr>
            <a:picLocks noChangeAspect="1"/>
          </p:cNvPicPr>
          <p:nvPr/>
        </p:nvPicPr>
        <p:blipFill>
          <a:blip r:embed="rId2"/>
          <a:stretch>
            <a:fillRect/>
          </a:stretch>
        </p:blipFill>
        <p:spPr>
          <a:xfrm>
            <a:off x="7670043" y="2121748"/>
            <a:ext cx="4521958" cy="2634495"/>
          </a:xfrm>
          <a:prstGeom prst="rect">
            <a:avLst/>
          </a:prstGeom>
        </p:spPr>
      </p:pic>
    </p:spTree>
    <p:extLst>
      <p:ext uri="{BB962C8B-B14F-4D97-AF65-F5344CB8AC3E}">
        <p14:creationId xmlns:p14="http://schemas.microsoft.com/office/powerpoint/2010/main" val="2353404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nucleus</a:t>
            </a:r>
            <a:endParaRPr lang="en-US" dirty="0"/>
          </a:p>
        </p:txBody>
      </p:sp>
      <p:sp>
        <p:nvSpPr>
          <p:cNvPr id="3" name="Content Placeholder 2"/>
          <p:cNvSpPr>
            <a:spLocks noGrp="1"/>
          </p:cNvSpPr>
          <p:nvPr>
            <p:ph idx="1"/>
          </p:nvPr>
        </p:nvSpPr>
        <p:spPr>
          <a:xfrm>
            <a:off x="278642" y="1498079"/>
            <a:ext cx="7923662" cy="4351338"/>
          </a:xfrm>
        </p:spPr>
        <p:txBody>
          <a:bodyPr>
            <a:normAutofit fontScale="77500" lnSpcReduction="20000"/>
          </a:bodyPr>
          <a:lstStyle/>
          <a:p>
            <a:r>
              <a:rPr lang="en-US" dirty="0" smtClean="0"/>
              <a:t>The </a:t>
            </a:r>
            <a:r>
              <a:rPr lang="en-US" dirty="0"/>
              <a:t>nucleus plays a crucial role in gene expression and regulation. It contains the nucleolus, a region responsible for the production and assembly of ribosomes, which are essential for protein synthesis. The nucleus also houses the machinery required for DNA replication and repair</a:t>
            </a:r>
            <a:r>
              <a:rPr lang="en-US" dirty="0" smtClean="0"/>
              <a:t>.</a:t>
            </a:r>
            <a:endParaRPr lang="en-US" dirty="0"/>
          </a:p>
          <a:p>
            <a:r>
              <a:rPr lang="en-US" dirty="0"/>
              <a:t>Transcription, the process of synthesizing RNA from DNA, occurs within the nucleus. The RNA molecules produced are then transported to the cytoplasm, where they are involved in protein synthesis. This separation of transcription and translation allows for more precise control over gene expression</a:t>
            </a:r>
            <a:r>
              <a:rPr lang="en-US" dirty="0" smtClean="0"/>
              <a:t>.</a:t>
            </a:r>
            <a:endParaRPr lang="en-US" dirty="0"/>
          </a:p>
          <a:p>
            <a:r>
              <a:rPr lang="en-US" dirty="0"/>
              <a:t>Additionally, the nucleus helps regulate the cell cycle, ensuring that cell division occurs in a controlled and orderly manner. It coordinates processes such as DNA replication, chromosome segregation, and cell division through the action of various proteins and signaling pathways.</a:t>
            </a:r>
          </a:p>
        </p:txBody>
      </p:sp>
      <p:pic>
        <p:nvPicPr>
          <p:cNvPr id="4" name="Picture 3"/>
          <p:cNvPicPr>
            <a:picLocks noChangeAspect="1"/>
          </p:cNvPicPr>
          <p:nvPr/>
        </p:nvPicPr>
        <p:blipFill>
          <a:blip r:embed="rId2"/>
          <a:stretch>
            <a:fillRect/>
          </a:stretch>
        </p:blipFill>
        <p:spPr>
          <a:xfrm>
            <a:off x="7941501" y="3220872"/>
            <a:ext cx="4250500" cy="3022979"/>
          </a:xfrm>
          <a:prstGeom prst="rect">
            <a:avLst/>
          </a:prstGeom>
        </p:spPr>
      </p:pic>
    </p:spTree>
    <p:extLst>
      <p:ext uri="{BB962C8B-B14F-4D97-AF65-F5344CB8AC3E}">
        <p14:creationId xmlns:p14="http://schemas.microsoft.com/office/powerpoint/2010/main" val="438792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a:t>
            </a:r>
            <a:endParaRPr lang="en-US" dirty="0"/>
          </a:p>
        </p:txBody>
      </p:sp>
      <p:sp>
        <p:nvSpPr>
          <p:cNvPr id="3" name="Content Placeholder 2"/>
          <p:cNvSpPr>
            <a:spLocks noGrp="1"/>
          </p:cNvSpPr>
          <p:nvPr>
            <p:ph idx="1"/>
          </p:nvPr>
        </p:nvSpPr>
        <p:spPr>
          <a:xfrm>
            <a:off x="136478" y="1825625"/>
            <a:ext cx="5063319" cy="4351338"/>
          </a:xfrm>
        </p:spPr>
        <p:txBody>
          <a:bodyPr>
            <a:normAutofit/>
          </a:bodyPr>
          <a:lstStyle/>
          <a:p>
            <a:r>
              <a:rPr lang="en-US" dirty="0"/>
              <a:t>P</a:t>
            </a:r>
            <a:r>
              <a:rPr lang="en-US" dirty="0" smtClean="0"/>
              <a:t>rokaryotic cells are simple, single-celled organisms that lack a nucleus and membrane-bound organelles.</a:t>
            </a:r>
          </a:p>
          <a:p>
            <a:pPr marL="0" indent="0">
              <a:buNone/>
            </a:pPr>
            <a:endParaRPr lang="en-US" dirty="0" smtClean="0"/>
          </a:p>
          <a:p>
            <a:r>
              <a:rPr lang="en-US" dirty="0" smtClean="0"/>
              <a:t>Prokaryotes include </a:t>
            </a:r>
            <a:r>
              <a:rPr lang="en-US" b="1" dirty="0" smtClean="0"/>
              <a:t>Domain Bacteria and Domain </a:t>
            </a:r>
            <a:r>
              <a:rPr lang="en-US" b="1" dirty="0" err="1" smtClean="0"/>
              <a:t>Archaea</a:t>
            </a:r>
            <a:r>
              <a:rPr lang="en-US" b="1" dirty="0" smtClean="0"/>
              <a:t>. </a:t>
            </a:r>
          </a:p>
        </p:txBody>
      </p:sp>
      <p:pic>
        <p:nvPicPr>
          <p:cNvPr id="5" name="Picture 4"/>
          <p:cNvPicPr>
            <a:picLocks noChangeAspect="1"/>
          </p:cNvPicPr>
          <p:nvPr/>
        </p:nvPicPr>
        <p:blipFill>
          <a:blip r:embed="rId2"/>
          <a:stretch>
            <a:fillRect/>
          </a:stretch>
        </p:blipFill>
        <p:spPr>
          <a:xfrm>
            <a:off x="4916169" y="1296538"/>
            <a:ext cx="7275832" cy="5571936"/>
          </a:xfrm>
          <a:prstGeom prst="rect">
            <a:avLst/>
          </a:prstGeom>
        </p:spPr>
      </p:pic>
    </p:spTree>
    <p:extLst>
      <p:ext uri="{BB962C8B-B14F-4D97-AF65-F5344CB8AC3E}">
        <p14:creationId xmlns:p14="http://schemas.microsoft.com/office/powerpoint/2010/main" val="2399423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mitochondria</a:t>
            </a:r>
            <a:endParaRPr lang="en-US" dirty="0"/>
          </a:p>
        </p:txBody>
      </p:sp>
      <p:sp>
        <p:nvSpPr>
          <p:cNvPr id="3" name="Content Placeholder 2"/>
          <p:cNvSpPr>
            <a:spLocks noGrp="1"/>
          </p:cNvSpPr>
          <p:nvPr>
            <p:ph idx="1"/>
          </p:nvPr>
        </p:nvSpPr>
        <p:spPr>
          <a:xfrm>
            <a:off x="278642" y="1498079"/>
            <a:ext cx="7923662" cy="4351338"/>
          </a:xfrm>
        </p:spPr>
        <p:txBody>
          <a:bodyPr>
            <a:normAutofit fontScale="70000" lnSpcReduction="20000"/>
          </a:bodyPr>
          <a:lstStyle/>
          <a:p>
            <a:pPr marL="0" indent="0">
              <a:buNone/>
            </a:pPr>
            <a:r>
              <a:rPr lang="en-US" dirty="0" smtClean="0"/>
              <a:t>Mitochondria </a:t>
            </a:r>
            <a:r>
              <a:rPr lang="en-US" dirty="0"/>
              <a:t>also possess their own DNA, known as mitochondrial DNA (</a:t>
            </a:r>
            <a:r>
              <a:rPr lang="en-US" dirty="0" err="1"/>
              <a:t>mtDNA</a:t>
            </a:r>
            <a:r>
              <a:rPr lang="en-US" dirty="0"/>
              <a:t>), which encodes a small number of genes necessary for mitochondrial function. However, the majority of mitochondrial proteins are encoded by nuclear DNA and are synthesized in the cytoplasm before being imported into the mitochondria.</a:t>
            </a:r>
            <a:br>
              <a:rPr lang="en-US" dirty="0"/>
            </a:br>
            <a:r>
              <a:rPr lang="en-US" dirty="0"/>
              <a:t/>
            </a:r>
            <a:br>
              <a:rPr lang="en-US" dirty="0"/>
            </a:br>
            <a:r>
              <a:rPr lang="en-US" dirty="0"/>
              <a:t>Apart from energy production, mitochondria are involved in various other cellular processes. They play a role in calcium signaling, cell cycle regulation, and apoptosis (programmed cell death). Additionally, mitochondria are dynamic organelles that can change their shape, fuse with other mitochondria, or divide into smaller units through a process called fission.</a:t>
            </a:r>
            <a:br>
              <a:rPr lang="en-US" dirty="0"/>
            </a:br>
            <a:r>
              <a:rPr lang="en-US" dirty="0"/>
              <a:t/>
            </a:r>
            <a:br>
              <a:rPr lang="en-US" dirty="0"/>
            </a:br>
            <a:r>
              <a:rPr lang="en-US" dirty="0"/>
              <a:t>Mitochondrial dysfunction has been associated with a range of human diseases, including neurodegenerative disorders, metabolic disorders, and certain types of cancer. Mutations in mitochondrial DNA or impaired mitochondrial function can lead to a decrease in ATP production and the accumulation of harmful reactive oxygen species.</a:t>
            </a:r>
          </a:p>
        </p:txBody>
      </p:sp>
      <p:pic>
        <p:nvPicPr>
          <p:cNvPr id="5" name="Picture 4"/>
          <p:cNvPicPr>
            <a:picLocks noChangeAspect="1"/>
          </p:cNvPicPr>
          <p:nvPr/>
        </p:nvPicPr>
        <p:blipFill>
          <a:blip r:embed="rId2"/>
          <a:stretch>
            <a:fillRect/>
          </a:stretch>
        </p:blipFill>
        <p:spPr>
          <a:xfrm>
            <a:off x="8310578" y="1897252"/>
            <a:ext cx="3682533" cy="2524623"/>
          </a:xfrm>
          <a:prstGeom prst="rect">
            <a:avLst/>
          </a:prstGeom>
        </p:spPr>
      </p:pic>
    </p:spTree>
    <p:extLst>
      <p:ext uri="{BB962C8B-B14F-4D97-AF65-F5344CB8AC3E}">
        <p14:creationId xmlns:p14="http://schemas.microsoft.com/office/powerpoint/2010/main" val="3800521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mitochondria</a:t>
            </a:r>
            <a:endParaRPr lang="en-US" dirty="0"/>
          </a:p>
        </p:txBody>
      </p:sp>
      <p:sp>
        <p:nvSpPr>
          <p:cNvPr id="3" name="Content Placeholder 2"/>
          <p:cNvSpPr>
            <a:spLocks noGrp="1"/>
          </p:cNvSpPr>
          <p:nvPr>
            <p:ph idx="1"/>
          </p:nvPr>
        </p:nvSpPr>
        <p:spPr>
          <a:xfrm>
            <a:off x="278641" y="1498079"/>
            <a:ext cx="11758683" cy="4351338"/>
          </a:xfrm>
        </p:spPr>
        <p:txBody>
          <a:bodyPr>
            <a:normAutofit fontScale="85000" lnSpcReduction="20000"/>
          </a:bodyPr>
          <a:lstStyle/>
          <a:p>
            <a:r>
              <a:rPr lang="en-US" dirty="0" smtClean="0"/>
              <a:t>Mitochondria </a:t>
            </a:r>
            <a:r>
              <a:rPr lang="en-US" dirty="0"/>
              <a:t>also possess their own DNA, known as mitochondrial DNA (</a:t>
            </a:r>
            <a:r>
              <a:rPr lang="en-US" dirty="0" err="1"/>
              <a:t>mtDNA</a:t>
            </a:r>
            <a:r>
              <a:rPr lang="en-US" dirty="0"/>
              <a:t>), which encodes a small number of genes necessary for mitochondrial function. However, the majority of mitochondrial proteins are encoded by nuclear DNA and are synthesized in the cytoplasm before being imported into the mitochondria.</a:t>
            </a:r>
            <a:br>
              <a:rPr lang="en-US" dirty="0"/>
            </a:br>
            <a:r>
              <a:rPr lang="en-US" dirty="0"/>
              <a:t/>
            </a:r>
            <a:br>
              <a:rPr lang="en-US" dirty="0"/>
            </a:br>
            <a:r>
              <a:rPr lang="en-US" dirty="0"/>
              <a:t>Apart from energy production, mitochondria are involved in various other cellular processes. They play a role in calcium signaling, cell cycle regulation, and apoptosis (programmed cell death). Additionally, mitochondria are dynamic organelles that can change their shape, fuse with other mitochondria, or divide into smaller units through a process called fission.</a:t>
            </a:r>
            <a:br>
              <a:rPr lang="en-US" dirty="0"/>
            </a:br>
            <a:r>
              <a:rPr lang="en-US" dirty="0"/>
              <a:t/>
            </a:r>
            <a:br>
              <a:rPr lang="en-US" dirty="0"/>
            </a:br>
            <a:r>
              <a:rPr lang="en-US" dirty="0"/>
              <a:t>Mitochondrial dysfunction has been associated with a range of human diseases, including neurodegenerative disorders, metabolic disorders, and certain types of cancer. Mutations in mitochondrial DNA or impaired mitochondrial function can lead to a decrease in ATP production and the accumulation of harmful reactive oxygen species.</a:t>
            </a:r>
          </a:p>
        </p:txBody>
      </p:sp>
    </p:spTree>
    <p:extLst>
      <p:ext uri="{BB962C8B-B14F-4D97-AF65-F5344CB8AC3E}">
        <p14:creationId xmlns:p14="http://schemas.microsoft.com/office/powerpoint/2010/main" val="1222647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endoplasmic reticulum</a:t>
            </a:r>
            <a:endParaRPr lang="en-US" dirty="0"/>
          </a:p>
        </p:txBody>
      </p:sp>
      <p:sp>
        <p:nvSpPr>
          <p:cNvPr id="3" name="Content Placeholder 2"/>
          <p:cNvSpPr>
            <a:spLocks noGrp="1"/>
          </p:cNvSpPr>
          <p:nvPr>
            <p:ph idx="1"/>
          </p:nvPr>
        </p:nvSpPr>
        <p:spPr>
          <a:xfrm>
            <a:off x="183108" y="1347953"/>
            <a:ext cx="11608558" cy="4351338"/>
          </a:xfrm>
        </p:spPr>
        <p:txBody>
          <a:bodyPr>
            <a:normAutofit/>
          </a:bodyPr>
          <a:lstStyle/>
          <a:p>
            <a:pPr marL="0" indent="0">
              <a:buNone/>
            </a:pPr>
            <a:r>
              <a:rPr lang="en-US" dirty="0"/>
              <a:t>The endoplasmic reticulum (ER) is a complex and important organelle found in eukaryotic cells. It plays a crucial role in various cellular processes, including protein synthesis, lipid metabolism, and calcium storage.</a:t>
            </a:r>
          </a:p>
          <a:p>
            <a:pPr marL="0" indent="0">
              <a:buNone/>
            </a:pPr>
            <a:r>
              <a:rPr lang="en-US" dirty="0" smtClean="0"/>
              <a:t>The </a:t>
            </a:r>
            <a:r>
              <a:rPr lang="en-US" dirty="0"/>
              <a:t>ER is composed of a network of interconnected membrane tubules and sacs called cisternae. There are two distinct regions of the ER: the rough endoplasmic reticulum (RER) and the smooth endoplasmic reticulum (SER</a:t>
            </a:r>
            <a:r>
              <a:rPr lang="en-US" dirty="0" smtClean="0"/>
              <a:t>).</a:t>
            </a:r>
            <a:endParaRPr lang="en-US" dirty="0"/>
          </a:p>
        </p:txBody>
      </p:sp>
      <p:pic>
        <p:nvPicPr>
          <p:cNvPr id="4" name="Picture 3"/>
          <p:cNvPicPr>
            <a:picLocks noChangeAspect="1"/>
          </p:cNvPicPr>
          <p:nvPr/>
        </p:nvPicPr>
        <p:blipFill>
          <a:blip r:embed="rId2"/>
          <a:stretch>
            <a:fillRect/>
          </a:stretch>
        </p:blipFill>
        <p:spPr>
          <a:xfrm>
            <a:off x="3562064" y="3914349"/>
            <a:ext cx="5606955" cy="2943651"/>
          </a:xfrm>
          <a:prstGeom prst="rect">
            <a:avLst/>
          </a:prstGeom>
        </p:spPr>
      </p:pic>
    </p:spTree>
    <p:extLst>
      <p:ext uri="{BB962C8B-B14F-4D97-AF65-F5344CB8AC3E}">
        <p14:creationId xmlns:p14="http://schemas.microsoft.com/office/powerpoint/2010/main" val="3998915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endoplasmic reticulum</a:t>
            </a:r>
            <a:endParaRPr lang="en-US" dirty="0"/>
          </a:p>
        </p:txBody>
      </p:sp>
      <p:sp>
        <p:nvSpPr>
          <p:cNvPr id="3" name="Content Placeholder 2"/>
          <p:cNvSpPr>
            <a:spLocks noGrp="1"/>
          </p:cNvSpPr>
          <p:nvPr>
            <p:ph idx="1"/>
          </p:nvPr>
        </p:nvSpPr>
        <p:spPr>
          <a:xfrm>
            <a:off x="278642" y="1498079"/>
            <a:ext cx="11608558" cy="4351338"/>
          </a:xfrm>
        </p:spPr>
        <p:txBody>
          <a:bodyPr>
            <a:normAutofit fontScale="85000" lnSpcReduction="20000"/>
          </a:bodyPr>
          <a:lstStyle/>
          <a:p>
            <a:pPr marL="0" indent="0">
              <a:buNone/>
            </a:pPr>
            <a:r>
              <a:rPr lang="en-US" dirty="0" smtClean="0"/>
              <a:t>The </a:t>
            </a:r>
            <a:r>
              <a:rPr lang="en-US" dirty="0"/>
              <a:t>rough endoplasmic reticulum gets its name from the ribosomes attached to its surface, giving it a rough appearance under the microscope. These ribosomes are responsible for protein synthesis. As proteins are being synthesized, they enter the lumen, or inner space, of the RER. Here, they undergo various modifications, such as folding and the addition of sugar molecules to form glycoproteins. Once the proteins are properly folded and processed, they are transported to their final destinations within the cell or secreted outside the cell.</a:t>
            </a:r>
          </a:p>
          <a:p>
            <a:pPr marL="0" indent="0">
              <a:buNone/>
            </a:pPr>
            <a:r>
              <a:rPr lang="en-US" dirty="0" smtClean="0"/>
              <a:t>On </a:t>
            </a:r>
            <a:r>
              <a:rPr lang="en-US" dirty="0"/>
              <a:t>the other hand, the smooth endoplasmic reticulum lacks ribosomes on its surface, giving it a smooth appearance. The SER is involved in a wide range of functions, including lipid metabolism, detoxification of drugs and toxins, and calcium storage. It is responsible for the synthesis of lipids, such as phospholipids and cholesterol, which are essential components of cell membranes. Additionally, the SER plays a role in detoxifying harmful substances by adding functional groups to them to make them more soluble and easier to eliminate from the body. It also acts as a calcium reservoir, releasing calcium ions when needed for cellular processes such as muscle contractions.</a:t>
            </a:r>
          </a:p>
        </p:txBody>
      </p:sp>
    </p:spTree>
    <p:extLst>
      <p:ext uri="{BB962C8B-B14F-4D97-AF65-F5344CB8AC3E}">
        <p14:creationId xmlns:p14="http://schemas.microsoft.com/office/powerpoint/2010/main" val="964985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a:t>
            </a:r>
            <a:r>
              <a:rPr lang="en-US" dirty="0"/>
              <a:t>Golgi apparatus</a:t>
            </a:r>
          </a:p>
        </p:txBody>
      </p:sp>
      <p:sp>
        <p:nvSpPr>
          <p:cNvPr id="4" name="Rectangle 1"/>
          <p:cNvSpPr>
            <a:spLocks noGrp="1" noChangeArrowheads="1"/>
          </p:cNvSpPr>
          <p:nvPr>
            <p:ph idx="1"/>
          </p:nvPr>
        </p:nvSpPr>
        <p:spPr bwMode="auto">
          <a:xfrm>
            <a:off x="139700" y="1641992"/>
            <a:ext cx="119126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The Golgi apparatus, also known as the Golgi complex or Golgi body, is a vital organelle found in most eukaryotic cells. It is named after the Italian scientist </a:t>
            </a:r>
            <a:r>
              <a:rPr kumimoji="0" lang="en-US" sz="1800" b="0" i="0" u="none" strike="noStrike" cap="none" normalizeH="0" baseline="0" dirty="0" err="1" smtClean="0">
                <a:ln>
                  <a:noFill/>
                </a:ln>
                <a:solidFill>
                  <a:schemeClr val="tx1"/>
                </a:solidFill>
                <a:effectLst/>
                <a:latin typeface="Arial Unicode MS" panose="020B0604020202020204" pitchFamily="34" charset="-128"/>
              </a:rPr>
              <a:t>Camillo</a:t>
            </a:r>
            <a:r>
              <a:rPr kumimoji="0" lang="en-US" sz="1800" b="0" i="0" u="none" strike="noStrike" cap="none" normalizeH="0" baseline="0" dirty="0" smtClean="0">
                <a:ln>
                  <a:noFill/>
                </a:ln>
                <a:solidFill>
                  <a:schemeClr val="tx1"/>
                </a:solidFill>
                <a:effectLst/>
                <a:latin typeface="Arial Unicode MS" panose="020B0604020202020204" pitchFamily="34" charset="-128"/>
              </a:rPr>
              <a:t> Golgi, who first discovered it in 1898.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The Golgi apparatus plays a crucial role in the processing, packaging, and sorting of proteins and lipids within the cell. </a:t>
            </a:r>
          </a:p>
        </p:txBody>
      </p:sp>
      <p:pic>
        <p:nvPicPr>
          <p:cNvPr id="5" name="Picture 4"/>
          <p:cNvPicPr>
            <a:picLocks noChangeAspect="1"/>
          </p:cNvPicPr>
          <p:nvPr/>
        </p:nvPicPr>
        <p:blipFill>
          <a:blip r:embed="rId2"/>
          <a:stretch>
            <a:fillRect/>
          </a:stretch>
        </p:blipFill>
        <p:spPr>
          <a:xfrm>
            <a:off x="3621204" y="2831394"/>
            <a:ext cx="4048837" cy="3952677"/>
          </a:xfrm>
          <a:prstGeom prst="rect">
            <a:avLst/>
          </a:prstGeom>
        </p:spPr>
      </p:pic>
    </p:spTree>
    <p:extLst>
      <p:ext uri="{BB962C8B-B14F-4D97-AF65-F5344CB8AC3E}">
        <p14:creationId xmlns:p14="http://schemas.microsoft.com/office/powerpoint/2010/main" val="35084446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a:t>
            </a:r>
            <a:r>
              <a:rPr lang="en-US" dirty="0"/>
              <a:t>Golgi apparatus</a:t>
            </a:r>
          </a:p>
        </p:txBody>
      </p:sp>
      <p:sp>
        <p:nvSpPr>
          <p:cNvPr id="4" name="Rectangle 1"/>
          <p:cNvSpPr>
            <a:spLocks noGrp="1" noChangeArrowheads="1"/>
          </p:cNvSpPr>
          <p:nvPr>
            <p:ph idx="1"/>
          </p:nvPr>
        </p:nvSpPr>
        <p:spPr bwMode="auto">
          <a:xfrm>
            <a:off x="279400" y="1540226"/>
            <a:ext cx="11912600"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Structure-wise, the Golgi apparatus is composed of a series of flattened, membrane-bound sacs called cisternae. These cisternae are stacked on top of each other, resembling a stack of pancakes.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The Golgi apparatus is typically divided into three regions: the </a:t>
            </a:r>
            <a:r>
              <a:rPr kumimoji="0" lang="en-US" sz="1800" b="0" i="0" u="none" strike="noStrike" cap="none" normalizeH="0" baseline="0" dirty="0" err="1" smtClean="0">
                <a:ln>
                  <a:noFill/>
                </a:ln>
                <a:solidFill>
                  <a:schemeClr val="tx1"/>
                </a:solidFill>
                <a:effectLst/>
                <a:latin typeface="Arial Unicode MS" panose="020B0604020202020204" pitchFamily="34" charset="-128"/>
              </a:rPr>
              <a:t>cis</a:t>
            </a:r>
            <a:r>
              <a:rPr kumimoji="0" lang="en-US" sz="1800" b="0" i="0" u="none" strike="noStrike" cap="none" normalizeH="0" baseline="0" dirty="0" smtClean="0">
                <a:ln>
                  <a:noFill/>
                </a:ln>
                <a:solidFill>
                  <a:schemeClr val="tx1"/>
                </a:solidFill>
                <a:effectLst/>
                <a:latin typeface="Arial Unicode MS" panose="020B0604020202020204" pitchFamily="34" charset="-128"/>
              </a:rPr>
              <a:t>-Golgi network (CGN), the medial-Golgi, and the trans-Golgi network (TGN).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 Functionally, the Golgi apparatus has several important roles in cellular processes. First and foremost, it acts as a sorting station for newly synthesized proteins and lipids. It receives these molecules from the endoplasmic reticulum (ER), another crucial organelle involved in protein synthesis and lipid metabolism.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Once inside the Golgi apparatus, these molecules undergo various modifications, such as glycosylation (the addition of sugar molecules) and phosphorylation (the addition of phosphate groups). These modifications help determine the final fate and function of the proteins and lipids. The Golgi apparatus also plays a critical role in the packaging and transport of molecules. After modification, proteins and lipids are sorted into specific vesicles for transport to their final destinations.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These vesicles bud off from the Golgi apparatus and can either remain within the cell or be transported to the cell membrane for secretion. In this way, the Golgi apparatus is responsible for the secretion of various substances, including hormones, enzymes, and antibodies.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Unicode MS" panose="020B0604020202020204" pitchFamily="34" charset="-128"/>
              </a:rPr>
              <a:t>Furthermore, the Golgi apparatus is involved in the formation of lysosomes, which are membrane-bound organelles responsible for the breakdown of cellular waste and foreign substances. The Golgi apparatus packages enzymes into vesicles called lysosomes, which then fuse with endosomes to form mature lysosomes.</a:t>
            </a:r>
            <a:r>
              <a:rPr kumimoji="0" lang="en-US" sz="2400" b="0" i="0" u="none" strike="noStrike" cap="none" normalizeH="0" baseline="0" dirty="0" smtClean="0">
                <a:ln>
                  <a:noFill/>
                </a:ln>
                <a:solidFill>
                  <a:schemeClr val="tx1"/>
                </a:solidFill>
                <a:effectLst/>
              </a:rPr>
              <a:t> </a:t>
            </a:r>
            <a:endParaRPr kumimoji="0" lang="en-US" sz="4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56248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lysosomes</a:t>
            </a:r>
            <a:endParaRPr lang="en-US" dirty="0"/>
          </a:p>
        </p:txBody>
      </p:sp>
      <p:sp>
        <p:nvSpPr>
          <p:cNvPr id="5" name="Rectangle 4"/>
          <p:cNvSpPr/>
          <p:nvPr/>
        </p:nvSpPr>
        <p:spPr>
          <a:xfrm>
            <a:off x="0" y="1307870"/>
            <a:ext cx="12192000" cy="2031325"/>
          </a:xfrm>
          <a:prstGeom prst="rect">
            <a:avLst/>
          </a:prstGeom>
        </p:spPr>
        <p:txBody>
          <a:bodyPr wrap="square">
            <a:spAutoFit/>
          </a:bodyPr>
          <a:lstStyle/>
          <a:p>
            <a:r>
              <a:rPr lang="en-US" dirty="0"/>
              <a:t>Lysosomes are specialized organelles </a:t>
            </a:r>
            <a:r>
              <a:rPr lang="en-US" dirty="0" smtClean="0"/>
              <a:t>that </a:t>
            </a:r>
            <a:r>
              <a:rPr lang="en-US" dirty="0"/>
              <a:t>play a crucial role in cellular waste disposal and recycling. They are often referred to as the "clean-up crew" of the cell due to their ability to break down and recycle various molecules.</a:t>
            </a:r>
          </a:p>
          <a:p>
            <a:endParaRPr lang="en-US" dirty="0"/>
          </a:p>
          <a:p>
            <a:r>
              <a:rPr lang="en-US" dirty="0"/>
              <a:t>Lysosomes are membrane-bound structures filled with digestive enzymes, known as hydrolases, which are responsible for breaking down various biological macromolecules such as proteins, lipids, carbohydrates, and nucleic acids. These enzymes are highly acidic and function optimally at a low pH, typically around 4.5-5.</a:t>
            </a:r>
          </a:p>
          <a:p>
            <a:endParaRPr lang="en-US" dirty="0"/>
          </a:p>
        </p:txBody>
      </p:sp>
      <p:pic>
        <p:nvPicPr>
          <p:cNvPr id="6" name="Picture 5"/>
          <p:cNvPicPr>
            <a:picLocks noChangeAspect="1"/>
          </p:cNvPicPr>
          <p:nvPr/>
        </p:nvPicPr>
        <p:blipFill>
          <a:blip r:embed="rId2"/>
          <a:stretch>
            <a:fillRect/>
          </a:stretch>
        </p:blipFill>
        <p:spPr>
          <a:xfrm>
            <a:off x="2524125" y="3339195"/>
            <a:ext cx="7143750" cy="3448050"/>
          </a:xfrm>
          <a:prstGeom prst="rect">
            <a:avLst/>
          </a:prstGeom>
        </p:spPr>
      </p:pic>
    </p:spTree>
    <p:extLst>
      <p:ext uri="{BB962C8B-B14F-4D97-AF65-F5344CB8AC3E}">
        <p14:creationId xmlns:p14="http://schemas.microsoft.com/office/powerpoint/2010/main" val="18817366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 lysosomes</a:t>
            </a:r>
            <a:endParaRPr lang="en-US" dirty="0"/>
          </a:p>
        </p:txBody>
      </p:sp>
      <p:sp>
        <p:nvSpPr>
          <p:cNvPr id="5" name="Rectangle 4"/>
          <p:cNvSpPr/>
          <p:nvPr/>
        </p:nvSpPr>
        <p:spPr>
          <a:xfrm>
            <a:off x="0" y="1307870"/>
            <a:ext cx="12192000" cy="5355312"/>
          </a:xfrm>
          <a:prstGeom prst="rect">
            <a:avLst/>
          </a:prstGeom>
        </p:spPr>
        <p:txBody>
          <a:bodyPr wrap="square">
            <a:spAutoFit/>
          </a:bodyPr>
          <a:lstStyle/>
          <a:p>
            <a:r>
              <a:rPr lang="en-US" dirty="0"/>
              <a:t>Lysosomes are specialized organelles </a:t>
            </a:r>
            <a:r>
              <a:rPr lang="en-US" dirty="0" smtClean="0"/>
              <a:t>that </a:t>
            </a:r>
            <a:r>
              <a:rPr lang="en-US" dirty="0"/>
              <a:t>play a crucial role in cellular waste disposal and recycling. They are often referred to as the "clean-up crew" of the cell due to their ability to break down and recycle various molecules.</a:t>
            </a:r>
          </a:p>
          <a:p>
            <a:endParaRPr lang="en-US" dirty="0"/>
          </a:p>
          <a:p>
            <a:r>
              <a:rPr lang="en-US" dirty="0"/>
              <a:t>Lysosomes are membrane-bound structures filled with digestive enzymes, known as hydrolases, which are responsible for breaking down various biological macromolecules such as proteins, lipids, carbohydrates, and nucleic acids. These enzymes are highly acidic and function optimally at a low pH, typically around 4.5-5.</a:t>
            </a:r>
          </a:p>
          <a:p>
            <a:endParaRPr lang="en-US" dirty="0"/>
          </a:p>
          <a:p>
            <a:r>
              <a:rPr lang="en-US" dirty="0"/>
              <a:t>The primary function of lysosomes is to break down and digest cellular waste materials, such as damaged organelles, excess proteins, and foreign substances that have been engulfed by the cell through a process called endocytosis. Lysosomes fuse with these materials, allowing the enzymes within them to break down the waste into smaller, more manageable components that can be recycled or eliminated from the cell.</a:t>
            </a:r>
          </a:p>
          <a:p>
            <a:endParaRPr lang="en-US" dirty="0"/>
          </a:p>
          <a:p>
            <a:r>
              <a:rPr lang="en-US" dirty="0"/>
              <a:t>In addition to waste disposal, lysosomes also play a role in various cellular processes, including cell death (apoptosis), cell signaling, and nutrient storage. They can also aid in the defense against invading pathogens by engulfing and digesting them through a process called phagocytosis.</a:t>
            </a:r>
          </a:p>
          <a:p>
            <a:endParaRPr lang="en-US" dirty="0"/>
          </a:p>
          <a:p>
            <a:r>
              <a:rPr lang="en-US" dirty="0" err="1"/>
              <a:t>Lysosomal</a:t>
            </a:r>
            <a:r>
              <a:rPr lang="en-US" dirty="0"/>
              <a:t> storage disorders are a group of genetic disorders that occur when there is a deficiency or malfunction of specific </a:t>
            </a:r>
            <a:r>
              <a:rPr lang="en-US" dirty="0" err="1"/>
              <a:t>lysosomal</a:t>
            </a:r>
            <a:r>
              <a:rPr lang="en-US" dirty="0"/>
              <a:t> enzymes. This leads to the accumulation of undigested substances within the lysosomes, causing cellular dysfunction and damage. Examples of </a:t>
            </a:r>
            <a:r>
              <a:rPr lang="en-US" dirty="0" err="1"/>
              <a:t>lysosomal</a:t>
            </a:r>
            <a:r>
              <a:rPr lang="en-US" dirty="0"/>
              <a:t> storage disorders include </a:t>
            </a:r>
            <a:r>
              <a:rPr lang="en-US" dirty="0" err="1"/>
              <a:t>Tay</a:t>
            </a:r>
            <a:r>
              <a:rPr lang="en-US" dirty="0"/>
              <a:t>-Sachs disease, </a:t>
            </a:r>
            <a:r>
              <a:rPr lang="en-US" dirty="0" err="1"/>
              <a:t>Gaucher's</a:t>
            </a:r>
            <a:r>
              <a:rPr lang="en-US" dirty="0"/>
              <a:t> disease, and </a:t>
            </a:r>
            <a:r>
              <a:rPr lang="en-US" dirty="0" err="1"/>
              <a:t>Pompe</a:t>
            </a:r>
            <a:r>
              <a:rPr lang="en-US" dirty="0"/>
              <a:t> disease.</a:t>
            </a:r>
          </a:p>
        </p:txBody>
      </p:sp>
    </p:spTree>
    <p:extLst>
      <p:ext uri="{BB962C8B-B14F-4D97-AF65-F5344CB8AC3E}">
        <p14:creationId xmlns:p14="http://schemas.microsoft.com/office/powerpoint/2010/main" val="4265025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69493"/>
            <a:ext cx="12078268" cy="4853130"/>
          </a:xfrm>
        </p:spPr>
        <p:txBody>
          <a:bodyPr>
            <a:normAutofit/>
          </a:bodyPr>
          <a:lstStyle/>
          <a:p>
            <a:r>
              <a:rPr lang="en-US" dirty="0"/>
              <a:t>Peroxisomes are small, membrane-bound organelles found in eukaryotic cells. They are involved in a variety of important metabolic processes, particularly related to lipid metabolism and detoxification</a:t>
            </a:r>
            <a:r>
              <a:rPr lang="en-US" dirty="0" smtClean="0"/>
              <a:t>.</a:t>
            </a:r>
            <a:endParaRPr lang="en-US" dirty="0"/>
          </a:p>
          <a:p>
            <a:r>
              <a:rPr lang="en-US" dirty="0"/>
              <a:t>The main function of peroxisomes is the breakdown of fatty acids through a process called beta-oxidation. During beta-oxidation, fatty acids are broken down into smaller molecules, which can then be used as a source of energy for the cell. This process is particularly important in tissues with high energy demands, such as the liver and muscles</a:t>
            </a:r>
            <a:r>
              <a:rPr lang="en-US" dirty="0" smtClean="0"/>
              <a:t>.</a:t>
            </a:r>
            <a:endParaRPr lang="en-US" dirty="0"/>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Eukaryotic cells- peroxisomes</a:t>
            </a:r>
            <a:endParaRPr lang="en-US" dirty="0"/>
          </a:p>
        </p:txBody>
      </p:sp>
      <p:pic>
        <p:nvPicPr>
          <p:cNvPr id="5" name="Picture 4"/>
          <p:cNvPicPr>
            <a:picLocks noChangeAspect="1"/>
          </p:cNvPicPr>
          <p:nvPr/>
        </p:nvPicPr>
        <p:blipFill>
          <a:blip r:embed="rId2"/>
          <a:stretch>
            <a:fillRect/>
          </a:stretch>
        </p:blipFill>
        <p:spPr>
          <a:xfrm>
            <a:off x="7111052" y="4447963"/>
            <a:ext cx="3429000" cy="2343150"/>
          </a:xfrm>
          <a:prstGeom prst="rect">
            <a:avLst/>
          </a:prstGeom>
        </p:spPr>
      </p:pic>
    </p:spTree>
    <p:extLst>
      <p:ext uri="{BB962C8B-B14F-4D97-AF65-F5344CB8AC3E}">
        <p14:creationId xmlns:p14="http://schemas.microsoft.com/office/powerpoint/2010/main" val="3759703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69493"/>
            <a:ext cx="12078268" cy="4853130"/>
          </a:xfrm>
        </p:spPr>
        <p:txBody>
          <a:bodyPr>
            <a:normAutofit fontScale="85000" lnSpcReduction="20000"/>
          </a:bodyPr>
          <a:lstStyle/>
          <a:p>
            <a:r>
              <a:rPr lang="en-US" dirty="0" smtClean="0"/>
              <a:t>Peroxisomes </a:t>
            </a:r>
            <a:r>
              <a:rPr lang="en-US" dirty="0"/>
              <a:t>also play a role in the synthesis of certain lipids, including </a:t>
            </a:r>
            <a:r>
              <a:rPr lang="en-US" dirty="0" err="1"/>
              <a:t>plasmalogens</a:t>
            </a:r>
            <a:r>
              <a:rPr lang="en-US" dirty="0"/>
              <a:t>, which are important components of cell membranes. </a:t>
            </a:r>
            <a:r>
              <a:rPr lang="en-US" dirty="0" err="1"/>
              <a:t>Plasmalogens</a:t>
            </a:r>
            <a:r>
              <a:rPr lang="en-US" dirty="0"/>
              <a:t> are particularly abundant in brain and nerve tissues, suggesting that peroxisomes have a crucial role in maintaining the health and function of these tissues</a:t>
            </a:r>
            <a:r>
              <a:rPr lang="en-US" dirty="0" smtClean="0"/>
              <a:t>.</a:t>
            </a:r>
            <a:endParaRPr lang="en-US" dirty="0"/>
          </a:p>
          <a:p>
            <a:r>
              <a:rPr lang="en-US" dirty="0"/>
              <a:t>Another key function of peroxisomes is the detoxification of harmful substances. They contain enzymes, such as catalase, that break down hydrogen peroxide, a reactive byproduct of various cellular processes. Hydrogen peroxide can be toxic to cells if it accumulates, so peroxisomes help protect the cell from its harmful effects</a:t>
            </a:r>
            <a:r>
              <a:rPr lang="en-US" dirty="0" smtClean="0"/>
              <a:t>.</a:t>
            </a:r>
            <a:endParaRPr lang="en-US" dirty="0"/>
          </a:p>
          <a:p>
            <a:r>
              <a:rPr lang="en-US" dirty="0"/>
              <a:t>In addition to fatty acid metabolism and detoxification, peroxisomes are involved in other metabolic pathways, including the metabolism of amino acids, purines, and polyamines. They also contribute to the production of bile acids, which are important for the digestion and absorption of dietary fats</a:t>
            </a:r>
            <a:r>
              <a:rPr lang="en-US" dirty="0" smtClean="0"/>
              <a:t>.</a:t>
            </a:r>
            <a:endParaRPr lang="en-US" dirty="0"/>
          </a:p>
          <a:p>
            <a:r>
              <a:rPr lang="en-US" dirty="0"/>
              <a:t>Peroxisomes are particularly abundant in metabolically active tissues, such as the liver and kidney. However, their presence varies depending on the cell type and the specific metabolic needs of the organism.</a:t>
            </a:r>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Eukaryotic cells- peroxisomes</a:t>
            </a:r>
            <a:endParaRPr lang="en-US" dirty="0"/>
          </a:p>
        </p:txBody>
      </p:sp>
    </p:spTree>
    <p:extLst>
      <p:ext uri="{BB962C8B-B14F-4D97-AF65-F5344CB8AC3E}">
        <p14:creationId xmlns:p14="http://schemas.microsoft.com/office/powerpoint/2010/main" val="2222964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genetic material, nucleoid</a:t>
            </a:r>
            <a:endParaRPr lang="en-US" dirty="0"/>
          </a:p>
        </p:txBody>
      </p:sp>
      <p:sp>
        <p:nvSpPr>
          <p:cNvPr id="3" name="Content Placeholder 2"/>
          <p:cNvSpPr>
            <a:spLocks noGrp="1"/>
          </p:cNvSpPr>
          <p:nvPr>
            <p:ph idx="1"/>
          </p:nvPr>
        </p:nvSpPr>
        <p:spPr>
          <a:xfrm>
            <a:off x="319585" y="1388897"/>
            <a:ext cx="10515600" cy="4351338"/>
          </a:xfrm>
        </p:spPr>
        <p:txBody>
          <a:bodyPr>
            <a:normAutofit/>
          </a:bodyPr>
          <a:lstStyle/>
          <a:p>
            <a:r>
              <a:rPr lang="en-US" dirty="0" smtClean="0"/>
              <a:t>The main characteristic of prokaryotic cells is the </a:t>
            </a:r>
            <a:r>
              <a:rPr lang="en-US" b="1" dirty="0" smtClean="0"/>
              <a:t>absence of a defined nucleus. </a:t>
            </a:r>
            <a:endParaRPr lang="en-US" b="1" dirty="0"/>
          </a:p>
          <a:p>
            <a:r>
              <a:rPr lang="en-US" dirty="0" smtClean="0"/>
              <a:t>Instead, their genetic material, in the form of a single circular DNA molecule, is located in the cytoplasm. It is usually called </a:t>
            </a:r>
            <a:r>
              <a:rPr lang="en-US" b="1" dirty="0" smtClean="0"/>
              <a:t>nucleoid</a:t>
            </a:r>
            <a:r>
              <a:rPr lang="en-US" dirty="0" smtClean="0"/>
              <a:t>. </a:t>
            </a:r>
          </a:p>
          <a:p>
            <a:r>
              <a:rPr lang="en-US" dirty="0" smtClean="0"/>
              <a:t>This genetic material contains the instructions necessary for the cell's growth, reproduction, and functioning.</a:t>
            </a:r>
            <a:endParaRPr lang="en-US" dirty="0"/>
          </a:p>
        </p:txBody>
      </p:sp>
      <p:pic>
        <p:nvPicPr>
          <p:cNvPr id="5" name="Picture 4"/>
          <p:cNvPicPr>
            <a:picLocks noChangeAspect="1"/>
          </p:cNvPicPr>
          <p:nvPr/>
        </p:nvPicPr>
        <p:blipFill>
          <a:blip r:embed="rId2"/>
          <a:stretch>
            <a:fillRect/>
          </a:stretch>
        </p:blipFill>
        <p:spPr>
          <a:xfrm>
            <a:off x="6455391" y="3582388"/>
            <a:ext cx="5736609" cy="3275612"/>
          </a:xfrm>
          <a:prstGeom prst="rect">
            <a:avLst/>
          </a:prstGeom>
        </p:spPr>
      </p:pic>
    </p:spTree>
    <p:extLst>
      <p:ext uri="{BB962C8B-B14F-4D97-AF65-F5344CB8AC3E}">
        <p14:creationId xmlns:p14="http://schemas.microsoft.com/office/powerpoint/2010/main" val="18468568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98079"/>
            <a:ext cx="6005015" cy="4351338"/>
          </a:xfrm>
        </p:spPr>
        <p:txBody>
          <a:bodyPr>
            <a:normAutofit fontScale="77500" lnSpcReduction="20000"/>
          </a:bodyPr>
          <a:lstStyle/>
          <a:p>
            <a:r>
              <a:rPr lang="en-US" dirty="0"/>
              <a:t>The cytoskeleton is a structure that helps cells maintain their shape and internal organization, and it also provides mechanical support that enables cells to carry out essential functions like division and movement</a:t>
            </a:r>
            <a:r>
              <a:rPr lang="en-US" dirty="0" smtClean="0"/>
              <a:t>.</a:t>
            </a:r>
          </a:p>
          <a:p>
            <a:r>
              <a:rPr lang="en-US" dirty="0"/>
              <a:t>The cytoskeleton is a complex, dynamic network of interlinking protein filaments present in the cytoplasm of all cells, including those of bacteria and </a:t>
            </a:r>
            <a:r>
              <a:rPr lang="en-US" dirty="0" err="1"/>
              <a:t>archaea</a:t>
            </a:r>
            <a:r>
              <a:rPr lang="en-US" dirty="0"/>
              <a:t>. In eukaryotes, it extends from the cell nucleus to the cell membrane and is composed of similar proteins in the various </a:t>
            </a:r>
            <a:r>
              <a:rPr lang="en-US" dirty="0" smtClean="0"/>
              <a:t>organisms.</a:t>
            </a:r>
          </a:p>
          <a:p>
            <a:r>
              <a:rPr lang="en-US" dirty="0" smtClean="0"/>
              <a:t>It </a:t>
            </a:r>
            <a:r>
              <a:rPr lang="en-US" dirty="0"/>
              <a:t>is composed of three main components, microfilaments, intermediate filaments and microtubules, and these are all capable of rapid growth or disassembly dependent on the cell's requirements</a:t>
            </a:r>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Eukaryotic cells- cytoskeleton</a:t>
            </a:r>
            <a:endParaRPr lang="en-US" dirty="0"/>
          </a:p>
        </p:txBody>
      </p:sp>
      <p:pic>
        <p:nvPicPr>
          <p:cNvPr id="2" name="Picture 1"/>
          <p:cNvPicPr>
            <a:picLocks noChangeAspect="1"/>
          </p:cNvPicPr>
          <p:nvPr/>
        </p:nvPicPr>
        <p:blipFill>
          <a:blip r:embed="rId2"/>
          <a:stretch>
            <a:fillRect/>
          </a:stretch>
        </p:blipFill>
        <p:spPr>
          <a:xfrm>
            <a:off x="6114198" y="1603612"/>
            <a:ext cx="6077802" cy="3418764"/>
          </a:xfrm>
          <a:prstGeom prst="rect">
            <a:avLst/>
          </a:prstGeom>
        </p:spPr>
      </p:pic>
    </p:spTree>
    <p:extLst>
      <p:ext uri="{BB962C8B-B14F-4D97-AF65-F5344CB8AC3E}">
        <p14:creationId xmlns:p14="http://schemas.microsoft.com/office/powerpoint/2010/main" val="1778188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220" y="1757386"/>
            <a:ext cx="7623412" cy="4351338"/>
          </a:xfrm>
        </p:spPr>
        <p:txBody>
          <a:bodyPr>
            <a:normAutofit fontScale="77500" lnSpcReduction="20000"/>
          </a:bodyPr>
          <a:lstStyle/>
          <a:p>
            <a:r>
              <a:rPr lang="en-US" dirty="0"/>
              <a:t>Centrioles are small, cylindrical </a:t>
            </a:r>
            <a:r>
              <a:rPr lang="en-US" dirty="0" smtClean="0"/>
              <a:t>organelles. </a:t>
            </a:r>
            <a:r>
              <a:rPr lang="en-US" dirty="0"/>
              <a:t>They are composed of microtubules and play essential roles in cellular division and the organization of the </a:t>
            </a:r>
            <a:r>
              <a:rPr lang="en-US" dirty="0" smtClean="0"/>
              <a:t>cytoskeleton.</a:t>
            </a:r>
          </a:p>
          <a:p>
            <a:r>
              <a:rPr lang="en-US" dirty="0" smtClean="0"/>
              <a:t>Centrioles </a:t>
            </a:r>
            <a:r>
              <a:rPr lang="en-US" dirty="0"/>
              <a:t>are typically found in pairs called centrosomes, which are located near the nucleus of the cell. Each centriole within a pair consists of nine sets of microtubule triplets arranged in a cylindrical structure. The two centrioles in a pair are positioned perpendicular to each other, forming a characteristic "9+0" pattern</a:t>
            </a:r>
            <a:r>
              <a:rPr lang="en-US" dirty="0" smtClean="0"/>
              <a:t>.</a:t>
            </a:r>
            <a:endParaRPr lang="en-US" dirty="0"/>
          </a:p>
          <a:p>
            <a:r>
              <a:rPr lang="en-US" dirty="0"/>
              <a:t>One of the primary functions of centrioles is to aid in the assembly and organization of the mitotic spindle during cell division. The mitotic spindle is a crucial structure that helps separate replicated chromosomes during cell division. It consists of microtubules that emanate from the centrosomes and attach to the chromosomes, ensuring their proper alignment and distribution to daughter cells.</a:t>
            </a:r>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Eukaryotic cells- centrioles</a:t>
            </a:r>
            <a:endParaRPr lang="en-US" dirty="0"/>
          </a:p>
        </p:txBody>
      </p:sp>
      <p:pic>
        <p:nvPicPr>
          <p:cNvPr id="6" name="Picture 5"/>
          <p:cNvPicPr>
            <a:picLocks noChangeAspect="1"/>
          </p:cNvPicPr>
          <p:nvPr/>
        </p:nvPicPr>
        <p:blipFill>
          <a:blip r:embed="rId2"/>
          <a:stretch>
            <a:fillRect/>
          </a:stretch>
        </p:blipFill>
        <p:spPr>
          <a:xfrm>
            <a:off x="7451678" y="1814869"/>
            <a:ext cx="4740322" cy="4293855"/>
          </a:xfrm>
          <a:prstGeom prst="rect">
            <a:avLst/>
          </a:prstGeom>
        </p:spPr>
      </p:pic>
    </p:spTree>
    <p:extLst>
      <p:ext uri="{BB962C8B-B14F-4D97-AF65-F5344CB8AC3E}">
        <p14:creationId xmlns:p14="http://schemas.microsoft.com/office/powerpoint/2010/main" val="2044082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55311"/>
            <a:ext cx="7820166" cy="4351338"/>
          </a:xfrm>
        </p:spPr>
        <p:txBody>
          <a:bodyPr>
            <a:noAutofit/>
          </a:bodyPr>
          <a:lstStyle/>
          <a:p>
            <a:r>
              <a:rPr lang="en-US" sz="1800" dirty="0"/>
              <a:t>Cilia and flagella are both hair-like structures found on the surface of cells. They are involved in various important functions, including movement and sensory </a:t>
            </a:r>
            <a:r>
              <a:rPr lang="en-US" sz="1800" dirty="0" smtClean="0"/>
              <a:t>perception.</a:t>
            </a:r>
          </a:p>
          <a:p>
            <a:r>
              <a:rPr lang="en-US" sz="1800" dirty="0" smtClean="0"/>
              <a:t>Cilia </a:t>
            </a:r>
            <a:r>
              <a:rPr lang="en-US" sz="1800" dirty="0"/>
              <a:t>are short, numerous, and typically cover the entire surface of a cell. They are composed of microtubules and are anchored in the cell by a basal body. Cilia are involved in a wide range of functions, including movement of fluid across the cell surface, sensory perception, and locomotion. For example, cilia in the respiratory tract help to move mucus and trapped particles out of the lungs, while cilia in the reproductive system aid in the movement of eggs and sperm</a:t>
            </a:r>
            <a:r>
              <a:rPr lang="en-US" sz="1800" dirty="0" smtClean="0"/>
              <a:t>.</a:t>
            </a:r>
            <a:endParaRPr lang="en-US" sz="1800" dirty="0"/>
          </a:p>
          <a:p>
            <a:r>
              <a:rPr lang="en-US" sz="1800" dirty="0"/>
              <a:t>Flagella, on the other hand, are longer and typically found singly or in pairs. Like cilia, flagella are composed of microtubules and are anchored by a basal body. Flagella are primarily responsible for cell movement. They can be found in various organisms, including bacteria, </a:t>
            </a:r>
            <a:r>
              <a:rPr lang="en-US" sz="1800" dirty="0" err="1"/>
              <a:t>protists</a:t>
            </a:r>
            <a:r>
              <a:rPr lang="en-US" sz="1800" dirty="0"/>
              <a:t>, and sperm cells of animals. Bacterial flagella rotate like a propeller, allowing the cell to move in a directed manner. In contrast, the whip-like movement of flagella in sperm cells enables them to swim towards the egg for fertilization</a:t>
            </a:r>
            <a:r>
              <a:rPr lang="en-US" sz="1800" dirty="0" smtClean="0"/>
              <a:t>.</a:t>
            </a:r>
            <a:endParaRPr lang="en-US" sz="1800" dirty="0"/>
          </a:p>
          <a:p>
            <a:r>
              <a:rPr lang="en-US" sz="1800" dirty="0"/>
              <a:t>Both cilia and flagella are structurally similar, consisting of a "9+2" arrangement of microtubules. This means that they have nine outer microtubule doublets surrounding a central pair of microtubules. This arrangement provides the structural integrity and flexibility necessary for their movement.</a:t>
            </a:r>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Eukaryotic cells-cilia and flagella</a:t>
            </a:r>
            <a:endParaRPr lang="en-US" dirty="0"/>
          </a:p>
        </p:txBody>
      </p:sp>
      <p:pic>
        <p:nvPicPr>
          <p:cNvPr id="2" name="Picture 1"/>
          <p:cNvPicPr>
            <a:picLocks noChangeAspect="1"/>
          </p:cNvPicPr>
          <p:nvPr/>
        </p:nvPicPr>
        <p:blipFill>
          <a:blip r:embed="rId2"/>
          <a:stretch>
            <a:fillRect/>
          </a:stretch>
        </p:blipFill>
        <p:spPr>
          <a:xfrm>
            <a:off x="7820167" y="1201003"/>
            <a:ext cx="4371833" cy="2634029"/>
          </a:xfrm>
          <a:prstGeom prst="rect">
            <a:avLst/>
          </a:prstGeom>
        </p:spPr>
      </p:pic>
      <p:pic>
        <p:nvPicPr>
          <p:cNvPr id="5" name="Picture 4"/>
          <p:cNvPicPr>
            <a:picLocks noChangeAspect="1"/>
          </p:cNvPicPr>
          <p:nvPr/>
        </p:nvPicPr>
        <p:blipFill>
          <a:blip r:embed="rId3"/>
          <a:stretch>
            <a:fillRect/>
          </a:stretch>
        </p:blipFill>
        <p:spPr>
          <a:xfrm>
            <a:off x="7932263" y="4032700"/>
            <a:ext cx="3878968" cy="2409043"/>
          </a:xfrm>
          <a:prstGeom prst="rect">
            <a:avLst/>
          </a:prstGeom>
        </p:spPr>
      </p:pic>
    </p:spTree>
    <p:extLst>
      <p:ext uri="{BB962C8B-B14F-4D97-AF65-F5344CB8AC3E}">
        <p14:creationId xmlns:p14="http://schemas.microsoft.com/office/powerpoint/2010/main" val="325056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Difference between prokaryotic and eukaryotic cells</a:t>
            </a:r>
          </a:p>
        </p:txBody>
      </p:sp>
      <p:pic>
        <p:nvPicPr>
          <p:cNvPr id="6" name="Picture 5"/>
          <p:cNvPicPr>
            <a:picLocks noChangeAspect="1"/>
          </p:cNvPicPr>
          <p:nvPr/>
        </p:nvPicPr>
        <p:blipFill>
          <a:blip r:embed="rId2"/>
          <a:stretch>
            <a:fillRect/>
          </a:stretch>
        </p:blipFill>
        <p:spPr>
          <a:xfrm>
            <a:off x="1128334" y="1473959"/>
            <a:ext cx="10655766" cy="5131557"/>
          </a:xfrm>
          <a:prstGeom prst="rect">
            <a:avLst/>
          </a:prstGeom>
        </p:spPr>
      </p:pic>
    </p:spTree>
    <p:extLst>
      <p:ext uri="{BB962C8B-B14F-4D97-AF65-F5344CB8AC3E}">
        <p14:creationId xmlns:p14="http://schemas.microsoft.com/office/powerpoint/2010/main" val="733752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01253" y="0"/>
            <a:ext cx="8898339" cy="6855958"/>
          </a:xfrm>
          <a:prstGeom prst="rect">
            <a:avLst/>
          </a:prstGeom>
        </p:spPr>
      </p:pic>
    </p:spTree>
    <p:extLst>
      <p:ext uri="{BB962C8B-B14F-4D97-AF65-F5344CB8AC3E}">
        <p14:creationId xmlns:p14="http://schemas.microsoft.com/office/powerpoint/2010/main" val="8874739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65278"/>
            <a:ext cx="12192000" cy="1636760"/>
          </a:xfrm>
          <a:solidFill>
            <a:schemeClr val="accent1">
              <a:lumMod val="20000"/>
              <a:lumOff val="80000"/>
            </a:schemeClr>
          </a:solidFill>
        </p:spPr>
        <p:txBody>
          <a:bodyPr>
            <a:normAutofit/>
          </a:bodyPr>
          <a:lstStyle/>
          <a:p>
            <a:r>
              <a:rPr lang="en-US" sz="4800" b="1" dirty="0" smtClean="0"/>
              <a:t>CELL MEMBRANE, TRANSPORT OF MOLECULES ACROSS THE CELL MEMBRANE</a:t>
            </a:r>
            <a:endParaRPr lang="en-US" sz="4800" b="1" dirty="0"/>
          </a:p>
        </p:txBody>
      </p:sp>
    </p:spTree>
    <p:extLst>
      <p:ext uri="{BB962C8B-B14F-4D97-AF65-F5344CB8AC3E}">
        <p14:creationId xmlns:p14="http://schemas.microsoft.com/office/powerpoint/2010/main" val="3087475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membrane</a:t>
            </a:r>
            <a:endParaRPr lang="en-US" dirty="0"/>
          </a:p>
        </p:txBody>
      </p:sp>
      <p:sp>
        <p:nvSpPr>
          <p:cNvPr id="3" name="Content Placeholder 2"/>
          <p:cNvSpPr>
            <a:spLocks noGrp="1"/>
          </p:cNvSpPr>
          <p:nvPr>
            <p:ph idx="1"/>
          </p:nvPr>
        </p:nvSpPr>
        <p:spPr>
          <a:xfrm>
            <a:off x="0" y="1552432"/>
            <a:ext cx="7165075" cy="2245057"/>
          </a:xfrm>
        </p:spPr>
        <p:txBody>
          <a:bodyPr>
            <a:noAutofit/>
          </a:bodyPr>
          <a:lstStyle/>
          <a:p>
            <a:r>
              <a:rPr lang="en-US" sz="2000" dirty="0" smtClean="0"/>
              <a:t>The cell membrane serves several important functions in prokaryotic cells. Firstly, it acts as a physical barrier, preventing the uncontrolled movement of substances in and out of the cell. It selectively allows the passage of certain molecules, such as gases, water, and small hydrophobic molecules, through specialized transport proteins embedded within the membrane.</a:t>
            </a:r>
          </a:p>
          <a:p>
            <a:r>
              <a:rPr lang="en-US" sz="2000" dirty="0"/>
              <a:t>T</a:t>
            </a:r>
            <a:r>
              <a:rPr lang="en-US" sz="2000" dirty="0" smtClean="0"/>
              <a:t>he cell membrane plays a crucial role in maintaining the cell's internal environment. It helps regulate the concentration of ions and nutrients inside the cell, ensuring optimal conditions for cellular processes. The membrane also prevents the loss of essential molecules and organelles from the cell.</a:t>
            </a:r>
          </a:p>
          <a:p>
            <a:r>
              <a:rPr lang="en-US" sz="2000" dirty="0" smtClean="0"/>
              <a:t>The cell membrane is involved in various metabolic processes of prokaryotic cells. It houses enzymes responsible for energy production, such as those involved in cellular respiration or photosynthesis. These enzymes are embedded within the membrane, allowing for efficient energy generation.</a:t>
            </a:r>
          </a:p>
          <a:p>
            <a:endParaRPr lang="en-US" sz="2400" dirty="0"/>
          </a:p>
        </p:txBody>
      </p:sp>
      <p:pic>
        <p:nvPicPr>
          <p:cNvPr id="5" name="Picture 4"/>
          <p:cNvPicPr>
            <a:picLocks noChangeAspect="1"/>
          </p:cNvPicPr>
          <p:nvPr/>
        </p:nvPicPr>
        <p:blipFill>
          <a:blip r:embed="rId2"/>
          <a:stretch>
            <a:fillRect/>
          </a:stretch>
        </p:blipFill>
        <p:spPr>
          <a:xfrm>
            <a:off x="7052310" y="4039737"/>
            <a:ext cx="5139690" cy="2818264"/>
          </a:xfrm>
          <a:prstGeom prst="rect">
            <a:avLst/>
          </a:prstGeom>
        </p:spPr>
      </p:pic>
    </p:spTree>
    <p:extLst>
      <p:ext uri="{BB962C8B-B14F-4D97-AF65-F5344CB8AC3E}">
        <p14:creationId xmlns:p14="http://schemas.microsoft.com/office/powerpoint/2010/main" val="34085607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membrane, </a:t>
            </a:r>
            <a:r>
              <a:rPr lang="en-US" dirty="0" err="1" smtClean="0"/>
              <a:t>mesosomes</a:t>
            </a:r>
            <a:endParaRPr lang="en-US" dirty="0"/>
          </a:p>
        </p:txBody>
      </p:sp>
      <p:sp>
        <p:nvSpPr>
          <p:cNvPr id="3" name="Content Placeholder 2"/>
          <p:cNvSpPr>
            <a:spLocks noGrp="1"/>
          </p:cNvSpPr>
          <p:nvPr>
            <p:ph idx="1"/>
          </p:nvPr>
        </p:nvSpPr>
        <p:spPr>
          <a:xfrm>
            <a:off x="0" y="1344305"/>
            <a:ext cx="11928144" cy="1958454"/>
          </a:xfrm>
        </p:spPr>
        <p:txBody>
          <a:bodyPr>
            <a:normAutofit/>
          </a:bodyPr>
          <a:lstStyle/>
          <a:p>
            <a:r>
              <a:rPr lang="en-US" sz="2600" dirty="0" smtClean="0"/>
              <a:t>The cell membrane in prokaryotes can contain specialized structures like </a:t>
            </a:r>
            <a:r>
              <a:rPr lang="en-US" sz="2600" dirty="0" err="1" smtClean="0"/>
              <a:t>infoldings</a:t>
            </a:r>
            <a:r>
              <a:rPr lang="en-US" sz="2600" dirty="0" smtClean="0"/>
              <a:t> or invaginations called </a:t>
            </a:r>
            <a:r>
              <a:rPr lang="en-US" sz="2600" dirty="0" err="1" smtClean="0"/>
              <a:t>mesosomes</a:t>
            </a:r>
            <a:r>
              <a:rPr lang="en-US" sz="2600" dirty="0" smtClean="0"/>
              <a:t>. </a:t>
            </a:r>
          </a:p>
          <a:p>
            <a:r>
              <a:rPr lang="en-US" sz="2600" dirty="0" smtClean="0"/>
              <a:t>Although their exact function is still debated, </a:t>
            </a:r>
            <a:r>
              <a:rPr lang="en-US" sz="2600" dirty="0" err="1" smtClean="0"/>
              <a:t>mesosomes</a:t>
            </a:r>
            <a:r>
              <a:rPr lang="en-US" sz="2600" dirty="0" smtClean="0"/>
              <a:t> are believed to play a role in processes such as DNA replication, cell division, and respiration.</a:t>
            </a:r>
          </a:p>
          <a:p>
            <a:endParaRPr lang="en-US" dirty="0"/>
          </a:p>
        </p:txBody>
      </p:sp>
      <p:pic>
        <p:nvPicPr>
          <p:cNvPr id="4" name="Picture 3"/>
          <p:cNvPicPr>
            <a:picLocks noChangeAspect="1"/>
          </p:cNvPicPr>
          <p:nvPr/>
        </p:nvPicPr>
        <p:blipFill>
          <a:blip r:embed="rId2"/>
          <a:stretch>
            <a:fillRect/>
          </a:stretch>
        </p:blipFill>
        <p:spPr>
          <a:xfrm>
            <a:off x="457396" y="3562064"/>
            <a:ext cx="5974256" cy="2197291"/>
          </a:xfrm>
          <a:prstGeom prst="rect">
            <a:avLst/>
          </a:prstGeom>
        </p:spPr>
      </p:pic>
      <p:pic>
        <p:nvPicPr>
          <p:cNvPr id="5" name="Picture 4"/>
          <p:cNvPicPr>
            <a:picLocks noChangeAspect="1"/>
          </p:cNvPicPr>
          <p:nvPr/>
        </p:nvPicPr>
        <p:blipFill>
          <a:blip r:embed="rId3"/>
          <a:stretch>
            <a:fillRect/>
          </a:stretch>
        </p:blipFill>
        <p:spPr>
          <a:xfrm>
            <a:off x="6550926" y="3562064"/>
            <a:ext cx="5377218" cy="2556653"/>
          </a:xfrm>
          <a:prstGeom prst="rect">
            <a:avLst/>
          </a:prstGeom>
        </p:spPr>
      </p:pic>
    </p:spTree>
    <p:extLst>
      <p:ext uri="{BB962C8B-B14F-4D97-AF65-F5344CB8AC3E}">
        <p14:creationId xmlns:p14="http://schemas.microsoft.com/office/powerpoint/2010/main" val="15155655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cells-cellular membrane</a:t>
            </a:r>
            <a:endParaRPr lang="en-US" dirty="0"/>
          </a:p>
        </p:txBody>
      </p:sp>
      <p:sp>
        <p:nvSpPr>
          <p:cNvPr id="5" name="Content Placeholder 4"/>
          <p:cNvSpPr>
            <a:spLocks noGrp="1"/>
          </p:cNvSpPr>
          <p:nvPr>
            <p:ph idx="1"/>
          </p:nvPr>
        </p:nvSpPr>
        <p:spPr>
          <a:xfrm>
            <a:off x="95535" y="1634330"/>
            <a:ext cx="8830101" cy="5223669"/>
          </a:xfrm>
        </p:spPr>
        <p:txBody>
          <a:bodyPr>
            <a:normAutofit fontScale="70000" lnSpcReduction="20000"/>
          </a:bodyPr>
          <a:lstStyle/>
          <a:p>
            <a:pPr marL="0" indent="0">
              <a:buNone/>
            </a:pPr>
            <a:r>
              <a:rPr lang="en-US" dirty="0" smtClean="0"/>
              <a:t>The cellular membrane of eukaryotic cells, also known as the plasma membrane or cell membrane, is a vital component that separates the cell's internal environment from the external surroundings. It plays a crucial role in maintaining cell integrity, regulating the movement of substances, and facilitating communication with the external environment.</a:t>
            </a:r>
            <a:br>
              <a:rPr lang="en-US" dirty="0" smtClean="0"/>
            </a:br>
            <a:r>
              <a:rPr lang="en-US" dirty="0" smtClean="0"/>
              <a:t/>
            </a:r>
            <a:br>
              <a:rPr lang="en-US" dirty="0" smtClean="0"/>
            </a:br>
            <a:r>
              <a:rPr lang="en-US" dirty="0" smtClean="0"/>
              <a:t>The eukaryotic cell membrane is composed of a phospholipid bilayer, which consists of two layers of phospholipid molecules. Each phospholipid molecule has a hydrophilic (water-loving) head and hydrophobic (water-repelling) tails. The hydrophilic heads face outward, interacting with the aqueous environments both inside and outside the cell, while the hydrophobic tails face inward, creating a barrier that prevents the free passage of hydrophilic substances.</a:t>
            </a:r>
            <a:br>
              <a:rPr lang="en-US" dirty="0" smtClean="0"/>
            </a:br>
            <a:r>
              <a:rPr lang="en-US" dirty="0" smtClean="0"/>
              <a:t/>
            </a:r>
            <a:br>
              <a:rPr lang="en-US" dirty="0" smtClean="0"/>
            </a:br>
            <a:r>
              <a:rPr lang="en-US" dirty="0" smtClean="0"/>
              <a:t>Embedded within the phospholipid bilayer are various proteins that perform essential functions. Integral membrane proteins span the entire width of the membrane, while peripheral membrane proteins are attached to either the inner or outer surface of the membrane. These proteins contribute to the structural integrity of the membrane, facilitate the transport of molecules across the membrane, and participate in cell signaling and recognition processes.</a:t>
            </a:r>
            <a:br>
              <a:rPr lang="en-US" dirty="0" smtClean="0"/>
            </a:br>
            <a:endParaRPr lang="en-US" dirty="0"/>
          </a:p>
        </p:txBody>
      </p:sp>
      <p:pic>
        <p:nvPicPr>
          <p:cNvPr id="6" name="Picture 5"/>
          <p:cNvPicPr>
            <a:picLocks noChangeAspect="1"/>
          </p:cNvPicPr>
          <p:nvPr/>
        </p:nvPicPr>
        <p:blipFill>
          <a:blip r:embed="rId2"/>
          <a:stretch>
            <a:fillRect/>
          </a:stretch>
        </p:blipFill>
        <p:spPr>
          <a:xfrm>
            <a:off x="9144000" y="3810000"/>
            <a:ext cx="3048000" cy="3048000"/>
          </a:xfrm>
          <a:prstGeom prst="rect">
            <a:avLst/>
          </a:prstGeom>
        </p:spPr>
      </p:pic>
    </p:spTree>
    <p:extLst>
      <p:ext uri="{BB962C8B-B14F-4D97-AF65-F5344CB8AC3E}">
        <p14:creationId xmlns:p14="http://schemas.microsoft.com/office/powerpoint/2010/main" val="5200853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Eukaryotic cells-cellular membrane</a:t>
            </a:r>
            <a:endParaRPr lang="en-US" dirty="0"/>
          </a:p>
        </p:txBody>
      </p:sp>
      <p:sp>
        <p:nvSpPr>
          <p:cNvPr id="5" name="Content Placeholder 4"/>
          <p:cNvSpPr>
            <a:spLocks noGrp="1"/>
          </p:cNvSpPr>
          <p:nvPr>
            <p:ph idx="1"/>
          </p:nvPr>
        </p:nvSpPr>
        <p:spPr>
          <a:xfrm>
            <a:off x="177421" y="1443488"/>
            <a:ext cx="12014579" cy="4351338"/>
          </a:xfrm>
        </p:spPr>
        <p:txBody>
          <a:bodyPr>
            <a:normAutofit fontScale="77500" lnSpcReduction="20000"/>
          </a:bodyPr>
          <a:lstStyle/>
          <a:p>
            <a:pPr marL="0" indent="0">
              <a:buNone/>
            </a:pPr>
            <a:r>
              <a:rPr lang="en-US" dirty="0" smtClean="0"/>
              <a:t/>
            </a:r>
            <a:br>
              <a:rPr lang="en-US" dirty="0" smtClean="0"/>
            </a:br>
            <a:r>
              <a:rPr lang="en-US" dirty="0" smtClean="0"/>
              <a:t/>
            </a:r>
            <a:br>
              <a:rPr lang="en-US" dirty="0" smtClean="0"/>
            </a:br>
            <a:r>
              <a:rPr lang="en-US" dirty="0" smtClean="0"/>
              <a:t>The eukaryotic cell membrane is selectively permeable, meaning it allows certain substances to pass through while restricting the movement of others. Small, non-polar molecules, such as oxygen and carbon dioxide, can diffuse freely across the membrane. However, larger molecules and charged ions require specific transport proteins to facilitate their movement.</a:t>
            </a:r>
            <a:br>
              <a:rPr lang="en-US" dirty="0" smtClean="0"/>
            </a:br>
            <a:r>
              <a:rPr lang="en-US" dirty="0" smtClean="0"/>
              <a:t/>
            </a:r>
            <a:br>
              <a:rPr lang="en-US" dirty="0" smtClean="0"/>
            </a:br>
            <a:r>
              <a:rPr lang="en-US" dirty="0" smtClean="0"/>
              <a:t>The cell membrane also contains specialized structures, such as receptor proteins and ion channels, which enable the cell to respond to external signals and maintain homeostasis. Receptor proteins bind to specific molecules, such as hormones or neurotransmitters, initiating a cellular response. Ion channels, on the other hand, allow the passage of specific ions across the membrane, regulating the cell's electrical potential and signaling processes.</a:t>
            </a:r>
            <a:br>
              <a:rPr lang="en-US" dirty="0" smtClean="0"/>
            </a:br>
            <a:r>
              <a:rPr lang="en-US" dirty="0" smtClean="0"/>
              <a:t/>
            </a:r>
            <a:br>
              <a:rPr lang="en-US" dirty="0" smtClean="0"/>
            </a:br>
            <a:r>
              <a:rPr lang="en-US" dirty="0" smtClean="0"/>
              <a:t>In addition to its structural and regulatory functions, the eukaryotic cell membrane is involved in cell adhesion and communication. It allows cells to adhere to one another, forming tissues and organs. It also facilitates intercellular communication through the exchange of signaling molecules, such as hormones and neurotransmitters, between neighboring cells.</a:t>
            </a:r>
            <a:br>
              <a:rPr lang="en-US" dirty="0" smtClean="0"/>
            </a:br>
            <a:endParaRPr lang="en-US" dirty="0"/>
          </a:p>
        </p:txBody>
      </p:sp>
    </p:spTree>
    <p:extLst>
      <p:ext uri="{BB962C8B-B14F-4D97-AF65-F5344CB8AC3E}">
        <p14:creationId xmlns:p14="http://schemas.microsoft.com/office/powerpoint/2010/main" val="121320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genetic material, plasmids</a:t>
            </a:r>
            <a:endParaRPr lang="en-US" dirty="0"/>
          </a:p>
        </p:txBody>
      </p:sp>
      <p:sp>
        <p:nvSpPr>
          <p:cNvPr id="3" name="Content Placeholder 2"/>
          <p:cNvSpPr>
            <a:spLocks noGrp="1"/>
          </p:cNvSpPr>
          <p:nvPr>
            <p:ph idx="1"/>
          </p:nvPr>
        </p:nvSpPr>
        <p:spPr>
          <a:xfrm>
            <a:off x="95534" y="1388897"/>
            <a:ext cx="6321473" cy="5202972"/>
          </a:xfrm>
        </p:spPr>
        <p:txBody>
          <a:bodyPr>
            <a:noAutofit/>
          </a:bodyPr>
          <a:lstStyle/>
          <a:p>
            <a:r>
              <a:rPr lang="en-US" sz="1800" dirty="0" smtClean="0"/>
              <a:t>Plasmids are small, circular, double-stranded DNA molecules that exist independently of the chromosomal DNA in certain types of cells, including bacteria and yeast. They are often referred to as </a:t>
            </a:r>
            <a:r>
              <a:rPr lang="en-US" sz="1800" dirty="0" err="1" smtClean="0"/>
              <a:t>extrachromosomal</a:t>
            </a:r>
            <a:r>
              <a:rPr lang="en-US" sz="1800" dirty="0" smtClean="0"/>
              <a:t> elements or genetic vectors. Plasmids play a significant role in genetic engineering, as they can be manipulated and transferred between cells.</a:t>
            </a:r>
            <a:endParaRPr lang="en-US" sz="1800" dirty="0"/>
          </a:p>
          <a:p>
            <a:r>
              <a:rPr lang="en-US" sz="1800" dirty="0" smtClean="0"/>
              <a:t>Plasmids are not essential for the survival of the host cell but can provide additional advantages. They often carry genes that confer selective advantages, such as antibiotic resistance, toxin production, or the ability to metabolize specific substances. These genes can be beneficial for the host cell under certain environmental conditions or in the presence of specific challenges.</a:t>
            </a:r>
            <a:endParaRPr lang="en-US" sz="1800" dirty="0"/>
          </a:p>
        </p:txBody>
      </p:sp>
      <p:pic>
        <p:nvPicPr>
          <p:cNvPr id="4" name="Picture 3"/>
          <p:cNvPicPr>
            <a:picLocks noChangeAspect="1"/>
          </p:cNvPicPr>
          <p:nvPr/>
        </p:nvPicPr>
        <p:blipFill>
          <a:blip r:embed="rId2"/>
          <a:stretch>
            <a:fillRect/>
          </a:stretch>
        </p:blipFill>
        <p:spPr>
          <a:xfrm>
            <a:off x="6417007" y="1847424"/>
            <a:ext cx="4762500" cy="3790950"/>
          </a:xfrm>
          <a:prstGeom prst="rect">
            <a:avLst/>
          </a:prstGeom>
        </p:spPr>
      </p:pic>
    </p:spTree>
    <p:extLst>
      <p:ext uri="{BB962C8B-B14F-4D97-AF65-F5344CB8AC3E}">
        <p14:creationId xmlns:p14="http://schemas.microsoft.com/office/powerpoint/2010/main" val="27352385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a:t>C</a:t>
            </a:r>
            <a:r>
              <a:rPr lang="en-US" dirty="0" smtClean="0"/>
              <a:t>ellular membrane- structure</a:t>
            </a:r>
            <a:endParaRPr lang="en-US" dirty="0"/>
          </a:p>
        </p:txBody>
      </p:sp>
      <p:sp>
        <p:nvSpPr>
          <p:cNvPr id="5" name="Content Placeholder 4"/>
          <p:cNvSpPr>
            <a:spLocks noGrp="1"/>
          </p:cNvSpPr>
          <p:nvPr>
            <p:ph idx="1"/>
          </p:nvPr>
        </p:nvSpPr>
        <p:spPr>
          <a:xfrm>
            <a:off x="177421" y="1443488"/>
            <a:ext cx="12014579" cy="4351338"/>
          </a:xfrm>
        </p:spPr>
        <p:txBody>
          <a:bodyPr>
            <a:normAutofit/>
          </a:bodyPr>
          <a:lstStyle/>
          <a:p>
            <a:pPr marL="0" indent="0">
              <a:buNone/>
            </a:pPr>
            <a:r>
              <a:rPr lang="en-US" sz="2400" dirty="0" smtClean="0"/>
              <a:t>The structure of the cellular membrane is composed of various components that work together to maintain the integrity and functionality of the cell.</a:t>
            </a:r>
          </a:p>
          <a:p>
            <a:pPr marL="0" indent="0">
              <a:buNone/>
            </a:pPr>
            <a:r>
              <a:rPr lang="en-US" sz="2400" dirty="0" smtClean="0"/>
              <a:t>The main structural component of the cellular membrane is a lipid bilayer. This bilayer consists of two layers of phospholipid molecules arranged in a back-to-back fashion. Each phospholipid molecule is composed of a hydrophilic (water-loving) head and two hydrophobic (water-fearing) tails. The hydrophilic heads face outward towards the aqueous environments, both inside and outside the cell, while the hydrophobic tails face inward, creating a hydrophobic core within the membrane.</a:t>
            </a:r>
          </a:p>
          <a:p>
            <a:pPr marL="0" indent="0">
              <a:buNone/>
            </a:pPr>
            <a:endParaRPr lang="en-US" dirty="0"/>
          </a:p>
        </p:txBody>
      </p:sp>
      <p:pic>
        <p:nvPicPr>
          <p:cNvPr id="4" name="Picture 3"/>
          <p:cNvPicPr>
            <a:picLocks noChangeAspect="1"/>
          </p:cNvPicPr>
          <p:nvPr/>
        </p:nvPicPr>
        <p:blipFill>
          <a:blip r:embed="rId2"/>
          <a:stretch>
            <a:fillRect/>
          </a:stretch>
        </p:blipFill>
        <p:spPr>
          <a:xfrm>
            <a:off x="4067033" y="3956078"/>
            <a:ext cx="4410216" cy="2901922"/>
          </a:xfrm>
          <a:prstGeom prst="rect">
            <a:avLst/>
          </a:prstGeom>
        </p:spPr>
      </p:pic>
    </p:spTree>
    <p:extLst>
      <p:ext uri="{BB962C8B-B14F-4D97-AF65-F5344CB8AC3E}">
        <p14:creationId xmlns:p14="http://schemas.microsoft.com/office/powerpoint/2010/main" val="32496543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96036"/>
            <a:ext cx="12191999" cy="4351338"/>
          </a:xfrm>
        </p:spPr>
        <p:txBody>
          <a:bodyPr>
            <a:normAutofit/>
          </a:bodyPr>
          <a:lstStyle/>
          <a:p>
            <a:pPr marL="0" indent="0">
              <a:buNone/>
            </a:pPr>
            <a:endParaRPr lang="en-US" sz="2400" dirty="0" smtClean="0"/>
          </a:p>
          <a:p>
            <a:pPr marL="0" indent="0">
              <a:buNone/>
            </a:pPr>
            <a:r>
              <a:rPr lang="en-US" sz="2400" dirty="0" smtClean="0"/>
              <a:t>Embedded within the lipid bilayer are various proteins that serve different functions. Integral membrane proteins span the entire width of the membrane, with parts exposed on both the inside and outside of the cell. Peripheral membrane proteins, on the other hand, are attached to the inner or outer surface of the membrane. These proteins play crucial roles in cell signaling, transport of molecules across the membrane, and maintaining the structural integrity of the membrane.</a:t>
            </a:r>
          </a:p>
          <a:p>
            <a:pPr marL="0" indent="0">
              <a:buNone/>
            </a:pPr>
            <a:endParaRPr lang="en-US"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a:t>C</a:t>
            </a:r>
            <a:r>
              <a:rPr lang="en-US" dirty="0" smtClean="0"/>
              <a:t>ellular membrane- structure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0327" y="2975212"/>
            <a:ext cx="7739709" cy="3739487"/>
          </a:xfrm>
          <a:prstGeom prst="rect">
            <a:avLst/>
          </a:prstGeom>
        </p:spPr>
      </p:pic>
    </p:spTree>
    <p:extLst>
      <p:ext uri="{BB962C8B-B14F-4D97-AF65-F5344CB8AC3E}">
        <p14:creationId xmlns:p14="http://schemas.microsoft.com/office/powerpoint/2010/main" val="20198406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01003"/>
            <a:ext cx="12191999" cy="2825087"/>
          </a:xfrm>
        </p:spPr>
        <p:txBody>
          <a:bodyPr>
            <a:normAutofit fontScale="92500" lnSpcReduction="10000"/>
          </a:bodyPr>
          <a:lstStyle/>
          <a:p>
            <a:pPr marL="0" indent="0">
              <a:buNone/>
            </a:pPr>
            <a:r>
              <a:rPr lang="en-US" dirty="0" smtClean="0"/>
              <a:t>Cholesterol molecules are also present within the cellular membrane. They are interspersed between the phospholipids and help regulate the fluidity and stability of the membrane. Cholesterol molecules prevent the phospholipids from packing too closely together or moving too freely, thus maintaining the optimal fluidity of the membrane.</a:t>
            </a:r>
          </a:p>
          <a:p>
            <a:pPr marL="0" indent="0">
              <a:buNone/>
            </a:pPr>
            <a:r>
              <a:rPr lang="en-US" dirty="0" smtClean="0"/>
              <a:t>Additionally, the cellular membrane may contain carbohydrates in the form of glycolipids and glycoproteins. These carbohydrate molecules are attached to the outer surface of the membrane and play roles in cell recognition, cell-cell communication, and immune response.</a:t>
            </a:r>
          </a:p>
          <a:p>
            <a:endParaRPr lang="en-US"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a:t>C</a:t>
            </a:r>
            <a:r>
              <a:rPr lang="en-US" dirty="0" smtClean="0"/>
              <a:t>ellular membrane- structure</a:t>
            </a:r>
            <a:endParaRPr lang="en-US" dirty="0"/>
          </a:p>
        </p:txBody>
      </p:sp>
      <p:pic>
        <p:nvPicPr>
          <p:cNvPr id="2" name="Picture 1"/>
          <p:cNvPicPr>
            <a:picLocks noChangeAspect="1"/>
          </p:cNvPicPr>
          <p:nvPr/>
        </p:nvPicPr>
        <p:blipFill>
          <a:blip r:embed="rId2"/>
          <a:stretch>
            <a:fillRect/>
          </a:stretch>
        </p:blipFill>
        <p:spPr>
          <a:xfrm>
            <a:off x="1569494" y="3657600"/>
            <a:ext cx="4229028" cy="3265291"/>
          </a:xfrm>
          <a:prstGeom prst="rect">
            <a:avLst/>
          </a:prstGeom>
        </p:spPr>
      </p:pic>
      <p:pic>
        <p:nvPicPr>
          <p:cNvPr id="5" name="Picture 4"/>
          <p:cNvPicPr>
            <a:picLocks noChangeAspect="1"/>
          </p:cNvPicPr>
          <p:nvPr/>
        </p:nvPicPr>
        <p:blipFill>
          <a:blip r:embed="rId3"/>
          <a:stretch>
            <a:fillRect/>
          </a:stretch>
        </p:blipFill>
        <p:spPr>
          <a:xfrm>
            <a:off x="5952698" y="3657600"/>
            <a:ext cx="6096000" cy="3200400"/>
          </a:xfrm>
          <a:prstGeom prst="rect">
            <a:avLst/>
          </a:prstGeom>
        </p:spPr>
      </p:pic>
    </p:spTree>
    <p:extLst>
      <p:ext uri="{BB962C8B-B14F-4D97-AF65-F5344CB8AC3E}">
        <p14:creationId xmlns:p14="http://schemas.microsoft.com/office/powerpoint/2010/main" val="29335817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501253"/>
            <a:ext cx="12191999" cy="2825087"/>
          </a:xfrm>
        </p:spPr>
        <p:txBody>
          <a:bodyPr>
            <a:normAutofit fontScale="92500" lnSpcReduction="20000"/>
          </a:bodyPr>
          <a:lstStyle/>
          <a:p>
            <a:pPr marL="0" indent="0">
              <a:buNone/>
            </a:pPr>
            <a:r>
              <a:rPr lang="en-US" dirty="0"/>
              <a:t>T</a:t>
            </a:r>
            <a:r>
              <a:rPr lang="en-US" dirty="0" smtClean="0"/>
              <a:t>he transport of macromolecules through the cell membrane is a highly regulated and essential process for cellular function. </a:t>
            </a:r>
          </a:p>
          <a:p>
            <a:pPr marL="0" indent="0">
              <a:buNone/>
            </a:pPr>
            <a:r>
              <a:rPr lang="en-US" dirty="0" smtClean="0"/>
              <a:t>It involves a combination of passive and active transport mechanisms, as well as endocytosis and exocytosis, to ensure the proper movement of macromolecules in and out of the cell.</a:t>
            </a:r>
          </a:p>
          <a:p>
            <a:pPr marL="0" indent="0">
              <a:buNone/>
            </a:pPr>
            <a:r>
              <a:rPr lang="en-US" dirty="0" smtClean="0"/>
              <a:t>The transport of macromolecules, such as proteins and nucleic acids, through the cell membrane can occur through two main mechanisms: passive transport and active transport.</a:t>
            </a:r>
            <a:endParaRPr lang="en-US"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normAutofit fontScale="90000"/>
          </a:bodyPr>
          <a:lstStyle/>
          <a:p>
            <a:pPr algn="ctr"/>
            <a:r>
              <a:rPr lang="en-US" dirty="0" smtClean="0"/>
              <a:t>The transport of macromolecules through the cell membrane</a:t>
            </a:r>
            <a:endParaRPr lang="en-US" dirty="0"/>
          </a:p>
        </p:txBody>
      </p:sp>
      <p:pic>
        <p:nvPicPr>
          <p:cNvPr id="7" name="Picture 6"/>
          <p:cNvPicPr>
            <a:picLocks noChangeAspect="1"/>
          </p:cNvPicPr>
          <p:nvPr/>
        </p:nvPicPr>
        <p:blipFill>
          <a:blip r:embed="rId2"/>
          <a:stretch>
            <a:fillRect/>
          </a:stretch>
        </p:blipFill>
        <p:spPr>
          <a:xfrm>
            <a:off x="3152632" y="3763961"/>
            <a:ext cx="6564574" cy="2847384"/>
          </a:xfrm>
          <a:prstGeom prst="rect">
            <a:avLst/>
          </a:prstGeom>
        </p:spPr>
      </p:pic>
    </p:spTree>
    <p:extLst>
      <p:ext uri="{BB962C8B-B14F-4D97-AF65-F5344CB8AC3E}">
        <p14:creationId xmlns:p14="http://schemas.microsoft.com/office/powerpoint/2010/main" val="18322633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01003"/>
            <a:ext cx="12191999" cy="1774209"/>
          </a:xfrm>
        </p:spPr>
        <p:txBody>
          <a:bodyPr>
            <a:noAutofit/>
          </a:bodyPr>
          <a:lstStyle/>
          <a:p>
            <a:pPr marL="0" indent="0">
              <a:buNone/>
            </a:pPr>
            <a:r>
              <a:rPr lang="en-US" sz="1800" dirty="0" smtClean="0"/>
              <a:t>Passive transport does not require the cell to expend energy and occurs along the concentration gradient. There are two types of passive transport:</a:t>
            </a:r>
          </a:p>
          <a:p>
            <a:pPr marL="0" indent="0">
              <a:buNone/>
            </a:pPr>
            <a:r>
              <a:rPr lang="en-US" sz="1800" dirty="0" smtClean="0"/>
              <a:t>1. Simple diffusion: Small, non-polar molecules, such as oxygen and carbon dioxide, can diffuse directly through the lipid bilayer of the cell membrane. This occurs until equilibrium is reached, with molecules evenly distributed on both sides of the membrane.</a:t>
            </a:r>
          </a:p>
          <a:p>
            <a:pPr marL="0" indent="0">
              <a:buNone/>
            </a:pPr>
            <a:r>
              <a:rPr lang="en-US" sz="1800" dirty="0" smtClean="0"/>
              <a:t>2. Facilitated diffusion: Large and charged molecules, including most macromolecules, require the assistance of specific transport proteins to cross the cell membrane. These transport proteins, known as carrier proteins or channel proteins, provide a pathway for the macromolecules to move across the membrane. Carrier proteins bind to the macromolecule and undergo a conformational change to transport it across the membrane. Channel proteins, on the other hand, form pores or channels that allow the macromolecules to pass through.</a:t>
            </a:r>
            <a:endParaRPr lang="en-US" sz="1800"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normAutofit/>
          </a:bodyPr>
          <a:lstStyle/>
          <a:p>
            <a:pPr algn="ctr"/>
            <a:r>
              <a:rPr lang="en-US" dirty="0" smtClean="0"/>
              <a:t>Passive transport</a:t>
            </a:r>
            <a:endParaRPr lang="en-US" dirty="0"/>
          </a:p>
        </p:txBody>
      </p:sp>
      <p:pic>
        <p:nvPicPr>
          <p:cNvPr id="5" name="Picture 4"/>
          <p:cNvPicPr>
            <a:picLocks noChangeAspect="1"/>
          </p:cNvPicPr>
          <p:nvPr/>
        </p:nvPicPr>
        <p:blipFill>
          <a:blip r:embed="rId2"/>
          <a:stretch>
            <a:fillRect/>
          </a:stretch>
        </p:blipFill>
        <p:spPr>
          <a:xfrm>
            <a:off x="4280521" y="3589361"/>
            <a:ext cx="6225979" cy="3268639"/>
          </a:xfrm>
          <a:prstGeom prst="rect">
            <a:avLst/>
          </a:prstGeom>
        </p:spPr>
      </p:pic>
    </p:spTree>
    <p:extLst>
      <p:ext uri="{BB962C8B-B14F-4D97-AF65-F5344CB8AC3E}">
        <p14:creationId xmlns:p14="http://schemas.microsoft.com/office/powerpoint/2010/main" val="42171392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9696"/>
            <a:ext cx="12191999" cy="2825087"/>
          </a:xfrm>
        </p:spPr>
        <p:txBody>
          <a:bodyPr>
            <a:normAutofit fontScale="92500" lnSpcReduction="10000"/>
          </a:bodyPr>
          <a:lstStyle/>
          <a:p>
            <a:pPr marL="0" indent="0">
              <a:buNone/>
            </a:pPr>
            <a:r>
              <a:rPr lang="en-US" dirty="0" smtClean="0"/>
              <a:t>Active transport requires the cell to expend energy, usually in the form of ATP, to move macromolecules against their concentration gradient. </a:t>
            </a:r>
          </a:p>
          <a:p>
            <a:pPr marL="0" indent="0">
              <a:buNone/>
            </a:pPr>
            <a:r>
              <a:rPr lang="en-US" dirty="0" smtClean="0"/>
              <a:t>This process is carried out by specific transport proteins called pumps. </a:t>
            </a:r>
          </a:p>
          <a:p>
            <a:pPr marL="0" indent="0">
              <a:buNone/>
            </a:pPr>
            <a:r>
              <a:rPr lang="en-US" dirty="0" smtClean="0"/>
              <a:t>Pumps use energy to transport macromolecules from an area of lower concentration to an area of higher concentration. </a:t>
            </a:r>
          </a:p>
          <a:p>
            <a:pPr marL="0" indent="0">
              <a:buNone/>
            </a:pPr>
            <a:r>
              <a:rPr lang="en-US" dirty="0" smtClean="0"/>
              <a:t>This process enables the cell to accumulate specific molecules or ions inside or outside the cell, creating concentration gradients that are essential for various cellular processes.</a:t>
            </a:r>
            <a:endParaRPr lang="en-US"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normAutofit/>
          </a:bodyPr>
          <a:lstStyle/>
          <a:p>
            <a:pPr algn="ctr"/>
            <a:r>
              <a:rPr lang="en-US" dirty="0" smtClean="0"/>
              <a:t>Active transport</a:t>
            </a:r>
            <a:endParaRPr lang="en-US" dirty="0"/>
          </a:p>
        </p:txBody>
      </p:sp>
      <p:pic>
        <p:nvPicPr>
          <p:cNvPr id="5" name="Picture 4"/>
          <p:cNvPicPr>
            <a:picLocks noChangeAspect="1"/>
          </p:cNvPicPr>
          <p:nvPr/>
        </p:nvPicPr>
        <p:blipFill>
          <a:blip r:embed="rId2"/>
          <a:stretch>
            <a:fillRect/>
          </a:stretch>
        </p:blipFill>
        <p:spPr>
          <a:xfrm>
            <a:off x="4878933" y="4044783"/>
            <a:ext cx="5350290" cy="2813217"/>
          </a:xfrm>
          <a:prstGeom prst="rect">
            <a:avLst/>
          </a:prstGeom>
        </p:spPr>
      </p:pic>
    </p:spTree>
    <p:extLst>
      <p:ext uri="{BB962C8B-B14F-4D97-AF65-F5344CB8AC3E}">
        <p14:creationId xmlns:p14="http://schemas.microsoft.com/office/powerpoint/2010/main" val="31709153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201003"/>
            <a:ext cx="12191999" cy="2825087"/>
          </a:xfrm>
        </p:spPr>
        <p:txBody>
          <a:bodyPr>
            <a:normAutofit/>
          </a:bodyPr>
          <a:lstStyle/>
          <a:p>
            <a:pPr marL="0" indent="0">
              <a:buNone/>
            </a:pPr>
            <a:r>
              <a:rPr lang="en-US" sz="2400" dirty="0" smtClean="0"/>
              <a:t>Endocytosis is the process by which macromolecules are taken into the cell. It involves the formation of a vesicle from the cell membrane, which encloses the macromolecule and brings it into the cell. </a:t>
            </a:r>
          </a:p>
          <a:p>
            <a:pPr marL="0" indent="0">
              <a:buNone/>
            </a:pPr>
            <a:r>
              <a:rPr lang="en-US" sz="2400" dirty="0" smtClean="0"/>
              <a:t>There are three types of endocytosis: phagocytosis (engulfing solid particles), pinocytosis (uptake of liquid droplets), and receptor-mediated endocytosis (specific molecules bind to receptors on the cell surface before being internalized).</a:t>
            </a:r>
            <a:endParaRPr lang="en-US" sz="2400" dirty="0"/>
          </a:p>
        </p:txBody>
      </p:sp>
      <p:sp>
        <p:nvSpPr>
          <p:cNvPr id="4" name="Title 1"/>
          <p:cNvSpPr>
            <a:spLocks noGrp="1"/>
          </p:cNvSpPr>
          <p:nvPr>
            <p:ph type="title"/>
          </p:nvPr>
        </p:nvSpPr>
        <p:spPr>
          <a:xfrm>
            <a:off x="0" y="0"/>
            <a:ext cx="12192000" cy="1201003"/>
          </a:xfrm>
          <a:solidFill>
            <a:schemeClr val="accent1">
              <a:lumMod val="20000"/>
              <a:lumOff val="80000"/>
            </a:schemeClr>
          </a:solidFill>
        </p:spPr>
        <p:txBody>
          <a:bodyPr>
            <a:normAutofit/>
          </a:bodyPr>
          <a:lstStyle/>
          <a:p>
            <a:pPr algn="ctr"/>
            <a:r>
              <a:rPr lang="en-US" dirty="0" smtClean="0"/>
              <a:t>Endocytosis</a:t>
            </a:r>
            <a:endParaRPr lang="en-US" dirty="0"/>
          </a:p>
        </p:txBody>
      </p:sp>
      <p:pic>
        <p:nvPicPr>
          <p:cNvPr id="5" name="Picture 4"/>
          <p:cNvPicPr>
            <a:picLocks noChangeAspect="1"/>
          </p:cNvPicPr>
          <p:nvPr/>
        </p:nvPicPr>
        <p:blipFill>
          <a:blip r:embed="rId2"/>
          <a:stretch>
            <a:fillRect/>
          </a:stretch>
        </p:blipFill>
        <p:spPr>
          <a:xfrm>
            <a:off x="2920621" y="3413931"/>
            <a:ext cx="7170759" cy="3444069"/>
          </a:xfrm>
          <a:prstGeom prst="rect">
            <a:avLst/>
          </a:prstGeom>
        </p:spPr>
      </p:pic>
    </p:spTree>
    <p:extLst>
      <p:ext uri="{BB962C8B-B14F-4D97-AF65-F5344CB8AC3E}">
        <p14:creationId xmlns:p14="http://schemas.microsoft.com/office/powerpoint/2010/main" val="25049601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723" y="1498668"/>
            <a:ext cx="10515600" cy="4351338"/>
          </a:xfrm>
        </p:spPr>
        <p:txBody>
          <a:bodyPr/>
          <a:lstStyle/>
          <a:p>
            <a:r>
              <a:rPr lang="en-US" dirty="0" smtClean="0"/>
              <a:t>Exocytosis is the process by which macromolecules are expelled or secreted from the cell. </a:t>
            </a:r>
          </a:p>
          <a:p>
            <a:r>
              <a:rPr lang="en-US" dirty="0" smtClean="0"/>
              <a:t>It involves the fusion of vesicles containing the macromolecule with the cell membrane, releasing its contents outside the cell.</a:t>
            </a:r>
            <a:endParaRPr lang="en-US" dirty="0"/>
          </a:p>
        </p:txBody>
      </p:sp>
      <p:sp>
        <p:nvSpPr>
          <p:cNvPr id="5"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Exocytosis</a:t>
            </a:r>
            <a:endParaRPr lang="en-US" dirty="0"/>
          </a:p>
        </p:txBody>
      </p:sp>
      <p:pic>
        <p:nvPicPr>
          <p:cNvPr id="6" name="Picture 5"/>
          <p:cNvPicPr>
            <a:picLocks noChangeAspect="1"/>
          </p:cNvPicPr>
          <p:nvPr/>
        </p:nvPicPr>
        <p:blipFill>
          <a:blip r:embed="rId2"/>
          <a:stretch>
            <a:fillRect/>
          </a:stretch>
        </p:blipFill>
        <p:spPr>
          <a:xfrm>
            <a:off x="3510602" y="3674337"/>
            <a:ext cx="4690872" cy="3127248"/>
          </a:xfrm>
          <a:prstGeom prst="rect">
            <a:avLst/>
          </a:prstGeom>
        </p:spPr>
      </p:pic>
    </p:spTree>
    <p:extLst>
      <p:ext uri="{BB962C8B-B14F-4D97-AF65-F5344CB8AC3E}">
        <p14:creationId xmlns:p14="http://schemas.microsoft.com/office/powerpoint/2010/main" val="1466601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29301"/>
            <a:ext cx="12192000" cy="1080662"/>
          </a:xfrm>
          <a:solidFill>
            <a:schemeClr val="accent1">
              <a:lumMod val="20000"/>
              <a:lumOff val="80000"/>
            </a:schemeClr>
          </a:solidFill>
        </p:spPr>
        <p:txBody>
          <a:bodyPr/>
          <a:lstStyle/>
          <a:p>
            <a:r>
              <a:rPr lang="en-US" dirty="0" smtClean="0"/>
              <a:t>Nucleus</a:t>
            </a:r>
            <a:endParaRPr lang="en-US" dirty="0"/>
          </a:p>
        </p:txBody>
      </p:sp>
    </p:spTree>
    <p:extLst>
      <p:ext uri="{BB962C8B-B14F-4D97-AF65-F5344CB8AC3E}">
        <p14:creationId xmlns:p14="http://schemas.microsoft.com/office/powerpoint/2010/main" val="3643651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a:t>N</a:t>
            </a:r>
            <a:r>
              <a:rPr lang="en-US" dirty="0" smtClean="0"/>
              <a:t>ucleus</a:t>
            </a:r>
            <a:endParaRPr lang="en-US" dirty="0"/>
          </a:p>
        </p:txBody>
      </p:sp>
      <p:sp>
        <p:nvSpPr>
          <p:cNvPr id="3" name="Content Placeholder 2"/>
          <p:cNvSpPr>
            <a:spLocks noGrp="1"/>
          </p:cNvSpPr>
          <p:nvPr>
            <p:ph idx="1"/>
          </p:nvPr>
        </p:nvSpPr>
        <p:spPr>
          <a:xfrm>
            <a:off x="0" y="1498079"/>
            <a:ext cx="11818961" cy="4351338"/>
          </a:xfrm>
        </p:spPr>
        <p:txBody>
          <a:bodyPr>
            <a:normAutofit/>
          </a:bodyPr>
          <a:lstStyle/>
          <a:p>
            <a:r>
              <a:rPr lang="en-US" sz="2400" dirty="0"/>
              <a:t>The nucleus is a prominent and essential organelle found in eukaryotic cells. It serves as the control center of the cell, housing the genetic material and coordinating cellular activities. The nucleus is surrounded by a double membrane called the nuclear envelope, which contains nuclear pores that allow for the exchange of molecules between the nucleus and the cytoplasm</a:t>
            </a:r>
            <a:r>
              <a:rPr lang="en-US" sz="2400" dirty="0" smtClean="0"/>
              <a:t>.</a:t>
            </a:r>
            <a:endParaRPr lang="en-US" sz="2400" dirty="0"/>
          </a:p>
        </p:txBody>
      </p:sp>
      <p:pic>
        <p:nvPicPr>
          <p:cNvPr id="5" name="Picture 4"/>
          <p:cNvPicPr>
            <a:picLocks noChangeAspect="1"/>
          </p:cNvPicPr>
          <p:nvPr/>
        </p:nvPicPr>
        <p:blipFill>
          <a:blip r:embed="rId2"/>
          <a:stretch>
            <a:fillRect/>
          </a:stretch>
        </p:blipFill>
        <p:spPr>
          <a:xfrm>
            <a:off x="3780430" y="2947917"/>
            <a:ext cx="6289768" cy="3664422"/>
          </a:xfrm>
          <a:prstGeom prst="rect">
            <a:avLst/>
          </a:prstGeom>
        </p:spPr>
      </p:pic>
    </p:spTree>
    <p:extLst>
      <p:ext uri="{BB962C8B-B14F-4D97-AF65-F5344CB8AC3E}">
        <p14:creationId xmlns:p14="http://schemas.microsoft.com/office/powerpoint/2010/main" val="646389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genetic material, plasmids</a:t>
            </a:r>
            <a:endParaRPr lang="en-US" dirty="0"/>
          </a:p>
        </p:txBody>
      </p:sp>
      <p:sp>
        <p:nvSpPr>
          <p:cNvPr id="3" name="Content Placeholder 2"/>
          <p:cNvSpPr>
            <a:spLocks noGrp="1"/>
          </p:cNvSpPr>
          <p:nvPr>
            <p:ph idx="1"/>
          </p:nvPr>
        </p:nvSpPr>
        <p:spPr>
          <a:xfrm>
            <a:off x="0" y="1989398"/>
            <a:ext cx="12096465" cy="4351338"/>
          </a:xfrm>
        </p:spPr>
        <p:txBody>
          <a:bodyPr>
            <a:noAutofit/>
          </a:bodyPr>
          <a:lstStyle/>
          <a:p>
            <a:r>
              <a:rPr lang="en-US" sz="1800" dirty="0" smtClean="0"/>
              <a:t>Plasmids can replicate independently of the chromosomal DNA and can exist in multiple copies within a single cell. This ability to replicate autonomously allows plasmids to be passed on to daughter cells during cell division. Plasmids can also be transferred horizontally between cells through processes like conjugation, transformation, or transduction, allowing for the spread of genetic information between different organisms.</a:t>
            </a:r>
            <a:endParaRPr lang="en-US" sz="1800" dirty="0"/>
          </a:p>
          <a:p>
            <a:r>
              <a:rPr lang="en-US" sz="1800" dirty="0" smtClean="0"/>
              <a:t>In genetic engineering, plasmids are widely used as vectors to introduce foreign DNA into host cells. Scientists can manipulate plasmids by inserting specific genes of interest into their DNA sequence. These modified plasmids can then be introduced into host cells, where they replicate and express the inserted genes, allowing researchers to study and manipulate various biological processes.</a:t>
            </a:r>
            <a:endParaRPr lang="en-US" sz="1800" dirty="0"/>
          </a:p>
          <a:p>
            <a:r>
              <a:rPr lang="en-US" sz="1800" dirty="0" smtClean="0"/>
              <a:t>Plasmids have revolutionized the field of biotechnology and have numerous applications. They are used in the production of recombinant proteins, the development of genetically modified organisms (GMOs), and the study of gene function. Plasmids also serve as valuable tools in medical research, diagnostics, and the production of therapeutic agents.</a:t>
            </a:r>
            <a:endParaRPr lang="en-US" sz="1800" dirty="0"/>
          </a:p>
        </p:txBody>
      </p:sp>
    </p:spTree>
    <p:extLst>
      <p:ext uri="{BB962C8B-B14F-4D97-AF65-F5344CB8AC3E}">
        <p14:creationId xmlns:p14="http://schemas.microsoft.com/office/powerpoint/2010/main" val="27341569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Nucleus</a:t>
            </a:r>
            <a:endParaRPr lang="en-US" dirty="0"/>
          </a:p>
        </p:txBody>
      </p:sp>
      <p:sp>
        <p:nvSpPr>
          <p:cNvPr id="3" name="Content Placeholder 2"/>
          <p:cNvSpPr>
            <a:spLocks noGrp="1"/>
          </p:cNvSpPr>
          <p:nvPr>
            <p:ph idx="1"/>
          </p:nvPr>
        </p:nvSpPr>
        <p:spPr>
          <a:xfrm>
            <a:off x="278642" y="1498079"/>
            <a:ext cx="11362898" cy="4351338"/>
          </a:xfrm>
        </p:spPr>
        <p:txBody>
          <a:bodyPr>
            <a:normAutofit/>
          </a:bodyPr>
          <a:lstStyle/>
          <a:p>
            <a:r>
              <a:rPr lang="en-US" dirty="0" smtClean="0"/>
              <a:t>Transcription</a:t>
            </a:r>
            <a:r>
              <a:rPr lang="en-US" dirty="0"/>
              <a:t>, the process of synthesizing RNA from DNA, occurs within the nucleus. The RNA molecules produced are then transported to the cytoplasm, where they are involved in protein synthesis. This separation of transcription and translation allows for more precise control over gene expression</a:t>
            </a:r>
            <a:r>
              <a:rPr lang="en-US" dirty="0" smtClean="0"/>
              <a:t>.</a:t>
            </a:r>
            <a:endParaRPr lang="en-US" dirty="0"/>
          </a:p>
          <a:p>
            <a:r>
              <a:rPr lang="en-US" dirty="0"/>
              <a:t>Additionally, the nucleus helps regulate the cell cycle, ensuring that cell division occurs in a controlled and orderly manner. It coordinates processes such as DNA replication, chromosome segregation, and cell division through the action of various proteins and signaling pathways.</a:t>
            </a:r>
          </a:p>
        </p:txBody>
      </p:sp>
    </p:spTree>
    <p:extLst>
      <p:ext uri="{BB962C8B-B14F-4D97-AF65-F5344CB8AC3E}">
        <p14:creationId xmlns:p14="http://schemas.microsoft.com/office/powerpoint/2010/main" val="5216238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478" y="1334306"/>
            <a:ext cx="11217322" cy="4351338"/>
          </a:xfrm>
        </p:spPr>
        <p:txBody>
          <a:bodyPr/>
          <a:lstStyle/>
          <a:p>
            <a:r>
              <a:rPr lang="en-US" dirty="0" smtClean="0"/>
              <a:t>One of the primary functions of the nucleus is to store and protect the cell's DNA, which carries the genetic instructions necessary for the cell's growth, development, and functioning. </a:t>
            </a:r>
          </a:p>
          <a:p>
            <a:r>
              <a:rPr lang="en-US" dirty="0" smtClean="0"/>
              <a:t>The DNA is organized into structures called chromosomes, which consist of long strands of DNA wrapped around proteins called histones. Within the nucleus, the DNA is further organized into a complex network known as chromatin.</a:t>
            </a:r>
          </a:p>
          <a:p>
            <a:pPr marL="0" indent="0">
              <a:buNone/>
            </a:pPr>
            <a:endParaRPr lang="en-US" dirty="0"/>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t>Nucleus</a:t>
            </a:r>
            <a:endParaRPr lang="en-US" dirty="0"/>
          </a:p>
        </p:txBody>
      </p:sp>
    </p:spTree>
    <p:extLst>
      <p:ext uri="{BB962C8B-B14F-4D97-AF65-F5344CB8AC3E}">
        <p14:creationId xmlns:p14="http://schemas.microsoft.com/office/powerpoint/2010/main" val="1602558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Chromatin is a complex structure composed of DNA, proteins, and RNA found inside the nucleus of eukaryotic cells. It is responsible for packaging and organizing the genetic material in the form of chromosomes.</a:t>
            </a:r>
          </a:p>
          <a:p>
            <a:endParaRPr lang="en-US" dirty="0" smtClean="0"/>
          </a:p>
        </p:txBody>
      </p:sp>
      <p:sp>
        <p:nvSpPr>
          <p:cNvPr id="5"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Chromatin</a:t>
            </a:r>
            <a:endParaRPr lang="en-US" dirty="0"/>
          </a:p>
        </p:txBody>
      </p:sp>
      <p:pic>
        <p:nvPicPr>
          <p:cNvPr id="6" name="Picture 5"/>
          <p:cNvPicPr>
            <a:picLocks noChangeAspect="1"/>
          </p:cNvPicPr>
          <p:nvPr/>
        </p:nvPicPr>
        <p:blipFill>
          <a:blip r:embed="rId2"/>
          <a:stretch>
            <a:fillRect/>
          </a:stretch>
        </p:blipFill>
        <p:spPr>
          <a:xfrm>
            <a:off x="4790079" y="3379526"/>
            <a:ext cx="5773287" cy="3233041"/>
          </a:xfrm>
          <a:prstGeom prst="rect">
            <a:avLst/>
          </a:prstGeom>
        </p:spPr>
      </p:pic>
    </p:spTree>
    <p:extLst>
      <p:ext uri="{BB962C8B-B14F-4D97-AF65-F5344CB8AC3E}">
        <p14:creationId xmlns:p14="http://schemas.microsoft.com/office/powerpoint/2010/main" val="36273926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472" y="1334306"/>
            <a:ext cx="10515600" cy="4351338"/>
          </a:xfrm>
        </p:spPr>
        <p:txBody>
          <a:bodyPr>
            <a:normAutofit fontScale="77500" lnSpcReduction="20000"/>
          </a:bodyPr>
          <a:lstStyle/>
          <a:p>
            <a:endParaRPr lang="en-US" dirty="0" smtClean="0"/>
          </a:p>
          <a:p>
            <a:r>
              <a:rPr lang="en-US" dirty="0" smtClean="0"/>
              <a:t>There are two main types of chromatin:</a:t>
            </a:r>
          </a:p>
          <a:p>
            <a:endParaRPr lang="en-US" dirty="0" smtClean="0"/>
          </a:p>
          <a:p>
            <a:r>
              <a:rPr lang="en-US" dirty="0" smtClean="0"/>
              <a:t>1. </a:t>
            </a:r>
            <a:r>
              <a:rPr lang="en-US" dirty="0" err="1" smtClean="0"/>
              <a:t>Euchromatin</a:t>
            </a:r>
            <a:r>
              <a:rPr lang="en-US" dirty="0" smtClean="0"/>
              <a:t>: </a:t>
            </a:r>
            <a:r>
              <a:rPr lang="en-US" dirty="0" err="1" smtClean="0"/>
              <a:t>Euchromatin</a:t>
            </a:r>
            <a:r>
              <a:rPr lang="en-US" dirty="0" smtClean="0"/>
              <a:t> is a less condensed form of chromatin that is transcriptionally active, meaning it allows the genes to be accessed and expressed. </a:t>
            </a:r>
            <a:r>
              <a:rPr lang="en-US" dirty="0" err="1" smtClean="0"/>
              <a:t>Euchromatin</a:t>
            </a:r>
            <a:r>
              <a:rPr lang="en-US" dirty="0" smtClean="0"/>
              <a:t> is characterized by its relaxed structure and is often found in regions of the genome that are actively transcribed. It contains genes that are actively involved in cellular processes, such as protein synthesis and metabolism.</a:t>
            </a:r>
          </a:p>
          <a:p>
            <a:endParaRPr lang="en-US" dirty="0" smtClean="0"/>
          </a:p>
          <a:p>
            <a:r>
              <a:rPr lang="en-US" dirty="0" smtClean="0"/>
              <a:t>2. Heterochromatin: Heterochromatin is a highly condensed form of chromatin that is transcriptionally inactive. It is characterized by its tightly packed structure and appears as dark-staining regions under a microscope. Heterochromatin contains genes that are usually not actively transcribed, such as repetitive DNA sequences and genes that are not needed for the specific cell type or stage of development. It plays a role in maintaining chromosome stability and protecting the genome from transcriptional errors.</a:t>
            </a:r>
          </a:p>
          <a:p>
            <a:endParaRPr lang="en-US"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Types of chromatin</a:t>
            </a:r>
            <a:endParaRPr lang="en-US" dirty="0"/>
          </a:p>
        </p:txBody>
      </p:sp>
    </p:spTree>
    <p:extLst>
      <p:ext uri="{BB962C8B-B14F-4D97-AF65-F5344CB8AC3E}">
        <p14:creationId xmlns:p14="http://schemas.microsoft.com/office/powerpoint/2010/main" val="17601135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Types of chromatin</a:t>
            </a:r>
            <a:endParaRPr lang="en-US" dirty="0"/>
          </a:p>
        </p:txBody>
      </p:sp>
      <p:pic>
        <p:nvPicPr>
          <p:cNvPr id="5" name="Picture 4"/>
          <p:cNvPicPr>
            <a:picLocks noChangeAspect="1"/>
          </p:cNvPicPr>
          <p:nvPr/>
        </p:nvPicPr>
        <p:blipFill>
          <a:blip r:embed="rId2"/>
          <a:stretch>
            <a:fillRect/>
          </a:stretch>
        </p:blipFill>
        <p:spPr>
          <a:xfrm>
            <a:off x="5334000" y="1571625"/>
            <a:ext cx="6858000" cy="5286375"/>
          </a:xfrm>
          <a:prstGeom prst="rect">
            <a:avLst/>
          </a:prstGeom>
        </p:spPr>
      </p:pic>
      <p:pic>
        <p:nvPicPr>
          <p:cNvPr id="6" name="Picture 5"/>
          <p:cNvPicPr>
            <a:picLocks noChangeAspect="1"/>
          </p:cNvPicPr>
          <p:nvPr/>
        </p:nvPicPr>
        <p:blipFill>
          <a:blip r:embed="rId3"/>
          <a:stretch>
            <a:fillRect/>
          </a:stretch>
        </p:blipFill>
        <p:spPr>
          <a:xfrm>
            <a:off x="0" y="1618121"/>
            <a:ext cx="5365773" cy="2809795"/>
          </a:xfrm>
          <a:prstGeom prst="rect">
            <a:avLst/>
          </a:prstGeom>
        </p:spPr>
      </p:pic>
    </p:spTree>
    <p:extLst>
      <p:ext uri="{BB962C8B-B14F-4D97-AF65-F5344CB8AC3E}">
        <p14:creationId xmlns:p14="http://schemas.microsoft.com/office/powerpoint/2010/main" val="5703310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endParaRPr lang="en-US" sz="2400" dirty="0" smtClean="0"/>
          </a:p>
          <a:p>
            <a:r>
              <a:rPr lang="en-US" sz="2400" dirty="0" smtClean="0"/>
              <a:t>Heterochromatin can be further classified into two types:</a:t>
            </a:r>
          </a:p>
          <a:p>
            <a:r>
              <a:rPr lang="en-US" sz="2400" dirty="0" smtClean="0"/>
              <a:t>Constitutive heterochromatin: Constitutive heterochromatin is permanently condensed and found in specific regions of the genome, such as centromeres and telomeres. It contains repetitive DNA sequences and is essential for maintaining chromosome structure and stability.</a:t>
            </a:r>
          </a:p>
          <a:p>
            <a:r>
              <a:rPr lang="en-US" sz="2400" dirty="0" smtClean="0"/>
              <a:t>Facultative heterochromatin: Facultative heterochromatin is a reversible form of heterochromatin that can switch between a condensed and </a:t>
            </a:r>
            <a:r>
              <a:rPr lang="en-US" sz="2400" dirty="0" err="1" smtClean="0"/>
              <a:t>decondensed</a:t>
            </a:r>
            <a:r>
              <a:rPr lang="en-US" sz="2400" dirty="0" smtClean="0"/>
              <a:t> state. It is developmentally regulated and can vary between cell types and stages of development. Facultative heterochromatin can contain genes that are temporarily silenced or not needed in specific cell types.</a:t>
            </a:r>
          </a:p>
          <a:p>
            <a:r>
              <a:rPr lang="en-US" sz="2400" dirty="0" smtClean="0"/>
              <a:t>The balance between </a:t>
            </a:r>
            <a:r>
              <a:rPr lang="en-US" sz="2400" dirty="0" err="1" smtClean="0"/>
              <a:t>euchromatin</a:t>
            </a:r>
            <a:r>
              <a:rPr lang="en-US" sz="2400" dirty="0" smtClean="0"/>
              <a:t> and heterochromatin is crucial for proper gene expression and cellular function. Changes in chromatin structure and organization can impact gene regulation, development, and disease.</a:t>
            </a:r>
            <a:endParaRPr lang="en-US" sz="2400" dirty="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Heterochromatin</a:t>
            </a:r>
            <a:endParaRPr lang="en-US" dirty="0"/>
          </a:p>
        </p:txBody>
      </p:sp>
    </p:spTree>
    <p:extLst>
      <p:ext uri="{BB962C8B-B14F-4D97-AF65-F5344CB8AC3E}">
        <p14:creationId xmlns:p14="http://schemas.microsoft.com/office/powerpoint/2010/main" val="29691234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r>
              <a:rPr lang="en-US" sz="2400" dirty="0" smtClean="0"/>
              <a:t>During cell division, the chromatin in the nucleus undergoes a highly organized and condensed packing process to form metaphase chromosomes. This packing is essential to ensure the accurate distribution of genetic material to daughter cells. The packing of chromatin to form metaphase chromosomes involves several levels of organization.</a:t>
            </a:r>
          </a:p>
          <a:p>
            <a:endParaRPr lang="en-US" sz="2400" dirty="0" smtClean="0"/>
          </a:p>
          <a:p>
            <a:r>
              <a:rPr lang="en-US" sz="2400" dirty="0" smtClean="0"/>
              <a:t>1. Nucleosomes: The basic unit of chromatin packing is the nucleosome. Nucleosomes consist of DNA wrapped around a core of histone proteins. Histones help to compact and organize the DNA by forming a bead-like structure. These nucleosomes are connected by linker DNA, resulting in a "beads on a string" arrangement.</a:t>
            </a:r>
          </a:p>
          <a:p>
            <a:endParaRPr lang="en-US" sz="2400" dirty="0"/>
          </a:p>
          <a:p>
            <a:r>
              <a:rPr lang="en-US" sz="2400" dirty="0" smtClean="0"/>
              <a:t>2. 30-nanometer Fiber: The nucleosomes further condense into a higher-order structure known as the 30-nanometer fiber. This fiber is formed through interactions between nucleosomes and histone proteins. The exact structure of the 30-nanometer fiber is still under investigation, but it is believed to involve interactions between histone tails and the DNA in the nucleosome.</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14682819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endParaRPr lang="en-US" sz="2400" dirty="0" smtClean="0"/>
          </a:p>
          <a:p>
            <a:r>
              <a:rPr lang="en-US" sz="2400" dirty="0" smtClean="0"/>
              <a:t>3. Loop Domains: The 30-nanometer fiber is further organized into loop domains. Loop domains are formed by the attachment of chromatin to a protein scaffold known as the nuclear matrix or nuclear lamina. These loop domains help to bring distant regions of the DNA into close proximity and facilitate interactions between regulatory elements and genes.</a:t>
            </a:r>
          </a:p>
          <a:p>
            <a:endParaRPr lang="en-US" sz="2400" dirty="0" smtClean="0"/>
          </a:p>
          <a:p>
            <a:r>
              <a:rPr lang="en-US" sz="2400" dirty="0" smtClean="0"/>
              <a:t>4. Chromosome Territories: Within the nucleus, each chromosome occupies a distinct territory. Chromosome territories are formed by the compaction and organization of loop domains. The arrangement of chromosome territories is not random and can influence gene expression and genome stability.</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9067948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r>
              <a:rPr lang="en-US" sz="2400" dirty="0" smtClean="0"/>
              <a:t>5. Condensation for Mitosis: As cells prepare for mitosis, the chromatin undergoes further condensation to form highly compact metaphase chromosomes. This process involves the coiling and folding of the chromatin fibers. The exact mechanisms of this condensation are still not fully understood, but it is known to involve the action of </a:t>
            </a:r>
            <a:r>
              <a:rPr lang="en-US" sz="2400" dirty="0" err="1" smtClean="0"/>
              <a:t>condensin</a:t>
            </a:r>
            <a:r>
              <a:rPr lang="en-US" sz="2400" dirty="0" smtClean="0"/>
              <a:t> proteins.</a:t>
            </a:r>
          </a:p>
          <a:p>
            <a:endParaRPr lang="en-US" sz="2400" dirty="0" smtClean="0"/>
          </a:p>
          <a:p>
            <a:r>
              <a:rPr lang="en-US" sz="2400" dirty="0" smtClean="0"/>
              <a:t>The packing of chromatin to form metaphase chromosomes is a highly regulated and dynamic process. It allows for the efficient segregation of chromosomes during cell division and ensures the faithful transmission of genetic material to daughter cells. The precise organization of chromatin also plays a role in gene regulation and genome stability.</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30761888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0" y="1322281"/>
            <a:ext cx="7832056" cy="5283236"/>
          </a:xfrm>
          <a:prstGeom prst="rect">
            <a:avLst/>
          </a:prstGeom>
        </p:spPr>
      </p:pic>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pic>
        <p:nvPicPr>
          <p:cNvPr id="5" name="Picture 4"/>
          <p:cNvPicPr>
            <a:picLocks noChangeAspect="1"/>
          </p:cNvPicPr>
          <p:nvPr/>
        </p:nvPicPr>
        <p:blipFill>
          <a:blip r:embed="rId3"/>
          <a:stretch>
            <a:fillRect/>
          </a:stretch>
        </p:blipFill>
        <p:spPr>
          <a:xfrm>
            <a:off x="7974465" y="1873866"/>
            <a:ext cx="4243727" cy="3735364"/>
          </a:xfrm>
          <a:prstGeom prst="rect">
            <a:avLst/>
          </a:prstGeom>
        </p:spPr>
      </p:pic>
    </p:spTree>
    <p:extLst>
      <p:ext uri="{BB962C8B-B14F-4D97-AF65-F5344CB8AC3E}">
        <p14:creationId xmlns:p14="http://schemas.microsoft.com/office/powerpoint/2010/main" val="2990309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organelles</a:t>
            </a:r>
            <a:endParaRPr lang="en-US" dirty="0"/>
          </a:p>
        </p:txBody>
      </p:sp>
      <p:sp>
        <p:nvSpPr>
          <p:cNvPr id="3" name="Content Placeholder 2"/>
          <p:cNvSpPr>
            <a:spLocks noGrp="1"/>
          </p:cNvSpPr>
          <p:nvPr>
            <p:ph idx="1"/>
          </p:nvPr>
        </p:nvSpPr>
        <p:spPr>
          <a:xfrm>
            <a:off x="0" y="1825625"/>
            <a:ext cx="7274257" cy="4351338"/>
          </a:xfrm>
        </p:spPr>
        <p:txBody>
          <a:bodyPr/>
          <a:lstStyle/>
          <a:p>
            <a:r>
              <a:rPr lang="en-US" dirty="0" smtClean="0"/>
              <a:t>Prokaryotic cells also </a:t>
            </a:r>
            <a:r>
              <a:rPr lang="en-US" b="1" dirty="0" smtClean="0"/>
              <a:t>lack membrane-bound organelles </a:t>
            </a:r>
            <a:r>
              <a:rPr lang="en-US" dirty="0" smtClean="0"/>
              <a:t>such as mitochondria, endoplasmic reticulum, and Golgi apparatus. </a:t>
            </a:r>
          </a:p>
          <a:p>
            <a:r>
              <a:rPr lang="en-US" dirty="0" smtClean="0"/>
              <a:t>However, </a:t>
            </a:r>
            <a:r>
              <a:rPr lang="en-US" dirty="0"/>
              <a:t>p</a:t>
            </a:r>
            <a:r>
              <a:rPr lang="en-US" dirty="0" smtClean="0"/>
              <a:t>rokaryotic cells </a:t>
            </a:r>
            <a:r>
              <a:rPr lang="en-US" b="1" dirty="0" smtClean="0"/>
              <a:t>possess ribosomes</a:t>
            </a:r>
            <a:r>
              <a:rPr lang="en-US" dirty="0" smtClean="0"/>
              <a:t>, which are responsible for protein synthesis. These ribosomes are smaller in size compared to those found in eukaryotic cells.</a:t>
            </a:r>
          </a:p>
          <a:p>
            <a:pPr marL="0" indent="0">
              <a:buNone/>
            </a:pPr>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8531" y="1915232"/>
            <a:ext cx="4153470" cy="4762646"/>
          </a:xfrm>
          <a:prstGeom prst="rect">
            <a:avLst/>
          </a:prstGeom>
        </p:spPr>
      </p:pic>
      <p:pic>
        <p:nvPicPr>
          <p:cNvPr id="5" name="Picture 4"/>
          <p:cNvPicPr>
            <a:picLocks noChangeAspect="1"/>
          </p:cNvPicPr>
          <p:nvPr/>
        </p:nvPicPr>
        <p:blipFill>
          <a:blip r:embed="rId3"/>
          <a:stretch>
            <a:fillRect/>
          </a:stretch>
        </p:blipFill>
        <p:spPr>
          <a:xfrm>
            <a:off x="2046453" y="4737101"/>
            <a:ext cx="3181349" cy="2120899"/>
          </a:xfrm>
          <a:prstGeom prst="rect">
            <a:avLst/>
          </a:prstGeom>
        </p:spPr>
      </p:pic>
    </p:spTree>
    <p:extLst>
      <p:ext uri="{BB962C8B-B14F-4D97-AF65-F5344CB8AC3E}">
        <p14:creationId xmlns:p14="http://schemas.microsoft.com/office/powerpoint/2010/main" val="4741800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278642" y="1498079"/>
            <a:ext cx="11717740" cy="4351338"/>
          </a:xfrm>
        </p:spPr>
        <p:txBody>
          <a:bodyPr>
            <a:normAutofit/>
          </a:bodyPr>
          <a:lstStyle/>
          <a:p>
            <a:r>
              <a:rPr lang="en-US" dirty="0" smtClean="0"/>
              <a:t>The nucleolus is a specialized structure within the nucleus of eukaryotic cells that is responsible for the synthesis and assembly of ribosomes. It is composed of distinct regions involved in </a:t>
            </a:r>
            <a:r>
              <a:rPr lang="en-US" dirty="0" err="1" smtClean="0"/>
              <a:t>rRNA</a:t>
            </a:r>
            <a:r>
              <a:rPr lang="en-US" dirty="0" smtClean="0"/>
              <a:t> synthesis, processing, and ribosome assembly, and its proper function is essential for cellular protein synthesis and overall cell health.</a:t>
            </a:r>
          </a:p>
          <a:p>
            <a:pPr marL="0" indent="0">
              <a:buNone/>
            </a:pPr>
            <a:endParaRPr lang="en-US" dirty="0"/>
          </a:p>
        </p:txBody>
      </p:sp>
    </p:spTree>
    <p:extLst>
      <p:ext uri="{BB962C8B-B14F-4D97-AF65-F5344CB8AC3E}">
        <p14:creationId xmlns:p14="http://schemas.microsoft.com/office/powerpoint/2010/main" val="5207567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0" y="952168"/>
            <a:ext cx="11717740" cy="4351338"/>
          </a:xfrm>
        </p:spPr>
        <p:txBody>
          <a:bodyPr>
            <a:normAutofit fontScale="70000" lnSpcReduction="20000"/>
          </a:bodyPr>
          <a:lstStyle/>
          <a:p>
            <a:pPr marL="0" indent="0">
              <a:buNone/>
            </a:pPr>
            <a:endParaRPr lang="en-US" dirty="0" smtClean="0"/>
          </a:p>
          <a:p>
            <a:pPr marL="0" indent="0">
              <a:buNone/>
            </a:pPr>
            <a:r>
              <a:rPr lang="en-US" dirty="0" smtClean="0"/>
              <a:t>The nucleolus is composed of three main components:</a:t>
            </a:r>
          </a:p>
          <a:p>
            <a:pPr marL="0" indent="0">
              <a:buNone/>
            </a:pPr>
            <a:endParaRPr lang="en-US" dirty="0" smtClean="0"/>
          </a:p>
          <a:p>
            <a:pPr marL="0" indent="0">
              <a:buNone/>
            </a:pPr>
            <a:r>
              <a:rPr lang="en-US" dirty="0" smtClean="0"/>
              <a:t>1. </a:t>
            </a:r>
            <a:r>
              <a:rPr lang="en-US" dirty="0" err="1" smtClean="0"/>
              <a:t>Fibrillar</a:t>
            </a:r>
            <a:r>
              <a:rPr lang="en-US" dirty="0" smtClean="0"/>
              <a:t> Center (FC): The </a:t>
            </a:r>
            <a:r>
              <a:rPr lang="en-US" dirty="0" err="1" smtClean="0"/>
              <a:t>fibrillar</a:t>
            </a:r>
            <a:r>
              <a:rPr lang="en-US" dirty="0" smtClean="0"/>
              <a:t> center is the region within the nucleolus where the initial steps of ribosomal RNA (</a:t>
            </a:r>
            <a:r>
              <a:rPr lang="en-US" dirty="0" err="1" smtClean="0"/>
              <a:t>rRNA</a:t>
            </a:r>
            <a:r>
              <a:rPr lang="en-US" dirty="0" smtClean="0"/>
              <a:t>) synthesis occur. It contains the genes that encode </a:t>
            </a:r>
            <a:r>
              <a:rPr lang="en-US" dirty="0" err="1" smtClean="0"/>
              <a:t>rRNA</a:t>
            </a:r>
            <a:r>
              <a:rPr lang="en-US" dirty="0" smtClean="0"/>
              <a:t> and serves as the site for the assembly of transcription factors and RNA polymerase I, which is responsible for synthesizing the </a:t>
            </a:r>
            <a:r>
              <a:rPr lang="en-US" dirty="0" err="1" smtClean="0"/>
              <a:t>rRNA</a:t>
            </a:r>
            <a:r>
              <a:rPr lang="en-US" dirty="0" smtClean="0"/>
              <a:t> precursor molecules.</a:t>
            </a:r>
          </a:p>
          <a:p>
            <a:pPr marL="0" indent="0">
              <a:buNone/>
            </a:pPr>
            <a:endParaRPr lang="en-US" dirty="0" smtClean="0"/>
          </a:p>
          <a:p>
            <a:pPr marL="0" indent="0">
              <a:buNone/>
            </a:pPr>
            <a:r>
              <a:rPr lang="en-US" dirty="0" smtClean="0"/>
              <a:t>2. Dense </a:t>
            </a:r>
            <a:r>
              <a:rPr lang="en-US" dirty="0" err="1" smtClean="0"/>
              <a:t>Fibrillar</a:t>
            </a:r>
            <a:r>
              <a:rPr lang="en-US" dirty="0" smtClean="0"/>
              <a:t> Component (DFC): The dense </a:t>
            </a:r>
            <a:r>
              <a:rPr lang="en-US" dirty="0" err="1" smtClean="0"/>
              <a:t>fibrillar</a:t>
            </a:r>
            <a:r>
              <a:rPr lang="en-US" dirty="0" smtClean="0"/>
              <a:t> component surrounds the </a:t>
            </a:r>
            <a:r>
              <a:rPr lang="en-US" dirty="0" err="1" smtClean="0"/>
              <a:t>fibrillar</a:t>
            </a:r>
            <a:r>
              <a:rPr lang="en-US" dirty="0" smtClean="0"/>
              <a:t> center and is involved in the processing and modification of </a:t>
            </a:r>
            <a:r>
              <a:rPr lang="en-US" dirty="0" err="1" smtClean="0"/>
              <a:t>rRNA</a:t>
            </a:r>
            <a:r>
              <a:rPr lang="en-US" dirty="0" smtClean="0"/>
              <a:t>. It contains the machinery required for the maturation of </a:t>
            </a:r>
            <a:r>
              <a:rPr lang="en-US" dirty="0" err="1" smtClean="0"/>
              <a:t>rRNA</a:t>
            </a:r>
            <a:r>
              <a:rPr lang="en-US" dirty="0" smtClean="0"/>
              <a:t>, including small </a:t>
            </a:r>
            <a:r>
              <a:rPr lang="en-US" dirty="0" err="1" smtClean="0"/>
              <a:t>nucleolar</a:t>
            </a:r>
            <a:r>
              <a:rPr lang="en-US" dirty="0" smtClean="0"/>
              <a:t> </a:t>
            </a:r>
            <a:r>
              <a:rPr lang="en-US" dirty="0" err="1" smtClean="0"/>
              <a:t>ribonucleoproteins</a:t>
            </a:r>
            <a:r>
              <a:rPr lang="en-US" dirty="0" smtClean="0"/>
              <a:t> (</a:t>
            </a:r>
            <a:r>
              <a:rPr lang="en-US" dirty="0" err="1" smtClean="0"/>
              <a:t>snoRNPs</a:t>
            </a:r>
            <a:r>
              <a:rPr lang="en-US" dirty="0" smtClean="0"/>
              <a:t>) that guide the modification of </a:t>
            </a:r>
            <a:r>
              <a:rPr lang="en-US" dirty="0" err="1" smtClean="0"/>
              <a:t>rRNA</a:t>
            </a:r>
            <a:r>
              <a:rPr lang="en-US" dirty="0" smtClean="0"/>
              <a:t> molecules.</a:t>
            </a:r>
          </a:p>
          <a:p>
            <a:pPr marL="0" indent="0">
              <a:buNone/>
            </a:pPr>
            <a:endParaRPr lang="en-US" dirty="0" smtClean="0"/>
          </a:p>
          <a:p>
            <a:pPr marL="0" indent="0">
              <a:buNone/>
            </a:pPr>
            <a:r>
              <a:rPr lang="en-US" dirty="0" smtClean="0"/>
              <a:t>3. Granular Component (GC): The granular component is the outermost region of the nucleolus and is involved in the assembly of ribosomes. It is composed of ribosomal proteins and pre-ribosomal particles that are imported from the cytoplasm. In the GC, these components come together to form mature ribosomes that are then exported out of the nucleus to the cytoplasm.</a:t>
            </a:r>
          </a:p>
          <a:p>
            <a:pPr marL="0" indent="0">
              <a:buNone/>
            </a:pPr>
            <a:endParaRPr lang="en-US" dirty="0" smtClean="0"/>
          </a:p>
        </p:txBody>
      </p:sp>
      <p:pic>
        <p:nvPicPr>
          <p:cNvPr id="5" name="Picture 4"/>
          <p:cNvPicPr>
            <a:picLocks noChangeAspect="1"/>
          </p:cNvPicPr>
          <p:nvPr/>
        </p:nvPicPr>
        <p:blipFill>
          <a:blip r:embed="rId2"/>
          <a:stretch>
            <a:fillRect/>
          </a:stretch>
        </p:blipFill>
        <p:spPr>
          <a:xfrm>
            <a:off x="5858870" y="4932528"/>
            <a:ext cx="4144939" cy="1868142"/>
          </a:xfrm>
          <a:prstGeom prst="rect">
            <a:avLst/>
          </a:prstGeom>
        </p:spPr>
      </p:pic>
    </p:spTree>
    <p:extLst>
      <p:ext uri="{BB962C8B-B14F-4D97-AF65-F5344CB8AC3E}">
        <p14:creationId xmlns:p14="http://schemas.microsoft.com/office/powerpoint/2010/main" val="14568699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0" y="1034055"/>
            <a:ext cx="7642746" cy="4351338"/>
          </a:xfrm>
        </p:spPr>
        <p:txBody>
          <a:bodyPr>
            <a:normAutofit fontScale="85000" lnSpcReduction="20000"/>
          </a:bodyPr>
          <a:lstStyle/>
          <a:p>
            <a:pPr marL="0" indent="0">
              <a:buNone/>
            </a:pPr>
            <a:endParaRPr lang="en-US" dirty="0" smtClean="0"/>
          </a:p>
          <a:p>
            <a:pPr marL="0" indent="0">
              <a:buNone/>
            </a:pPr>
            <a:r>
              <a:rPr lang="en-US" dirty="0" smtClean="0"/>
              <a:t>The nucleolus is not surrounded by a membrane but is surrounded by the nucleoplasm, which is the fluid-filled region inside the nucleus. It is typically spherical or irregular in shape and can vary in size depending on the activity level of the cell. Cells that have high rates of protein synthesis, such as rapidly dividing cells, tend to have larger and more prominent nucleoli.</a:t>
            </a:r>
          </a:p>
          <a:p>
            <a:pPr marL="0" indent="0">
              <a:buNone/>
            </a:pPr>
            <a:endParaRPr lang="en-US" dirty="0" smtClean="0"/>
          </a:p>
          <a:p>
            <a:pPr marL="0" indent="0">
              <a:buNone/>
            </a:pPr>
            <a:r>
              <a:rPr lang="en-US" dirty="0" smtClean="0"/>
              <a:t>The nucleolus plays a critical role in the production and regulation of ribosomes, which are essential for protein synthesis. It is also involved in cell cycle regulation, stress responses, and various cellular processes. </a:t>
            </a:r>
            <a:r>
              <a:rPr lang="en-US" dirty="0" err="1" smtClean="0"/>
              <a:t>Dysregulation</a:t>
            </a:r>
            <a:r>
              <a:rPr lang="en-US" dirty="0" smtClean="0"/>
              <a:t> of </a:t>
            </a:r>
            <a:r>
              <a:rPr lang="en-US" dirty="0" err="1" smtClean="0"/>
              <a:t>nucleolar</a:t>
            </a:r>
            <a:r>
              <a:rPr lang="en-US" dirty="0" smtClean="0"/>
              <a:t> function has been implicated in several human diseases, including cancer and neurodegenerative disorders.</a:t>
            </a:r>
          </a:p>
          <a:p>
            <a:pPr marL="0" indent="0">
              <a:buNone/>
            </a:pPr>
            <a:endParaRPr lang="en-US" dirty="0" smtClean="0"/>
          </a:p>
        </p:txBody>
      </p:sp>
      <p:pic>
        <p:nvPicPr>
          <p:cNvPr id="4" name="Picture 3"/>
          <p:cNvPicPr>
            <a:picLocks noChangeAspect="1"/>
          </p:cNvPicPr>
          <p:nvPr/>
        </p:nvPicPr>
        <p:blipFill>
          <a:blip r:embed="rId2"/>
          <a:stretch>
            <a:fillRect/>
          </a:stretch>
        </p:blipFill>
        <p:spPr>
          <a:xfrm>
            <a:off x="7642745" y="1546105"/>
            <a:ext cx="4254359" cy="2780235"/>
          </a:xfrm>
          <a:prstGeom prst="rect">
            <a:avLst/>
          </a:prstGeom>
        </p:spPr>
      </p:pic>
    </p:spTree>
    <p:extLst>
      <p:ext uri="{BB962C8B-B14F-4D97-AF65-F5344CB8AC3E}">
        <p14:creationId xmlns:p14="http://schemas.microsoft.com/office/powerpoint/2010/main" val="12757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29301"/>
            <a:ext cx="12192000" cy="1080662"/>
          </a:xfrm>
          <a:solidFill>
            <a:schemeClr val="accent1">
              <a:lumMod val="20000"/>
              <a:lumOff val="80000"/>
            </a:schemeClr>
          </a:solidFill>
        </p:spPr>
        <p:txBody>
          <a:bodyPr/>
          <a:lstStyle/>
          <a:p>
            <a:r>
              <a:rPr lang="en-US" dirty="0" smtClean="0"/>
              <a:t>Nucleus</a:t>
            </a:r>
            <a:endParaRPr lang="en-US" dirty="0"/>
          </a:p>
        </p:txBody>
      </p:sp>
    </p:spTree>
    <p:extLst>
      <p:ext uri="{BB962C8B-B14F-4D97-AF65-F5344CB8AC3E}">
        <p14:creationId xmlns:p14="http://schemas.microsoft.com/office/powerpoint/2010/main" val="27531105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a:t>N</a:t>
            </a:r>
            <a:r>
              <a:rPr lang="en-US" dirty="0" smtClean="0"/>
              <a:t>ucleus</a:t>
            </a:r>
            <a:endParaRPr lang="en-US" dirty="0"/>
          </a:p>
        </p:txBody>
      </p:sp>
      <p:sp>
        <p:nvSpPr>
          <p:cNvPr id="3" name="Content Placeholder 2"/>
          <p:cNvSpPr>
            <a:spLocks noGrp="1"/>
          </p:cNvSpPr>
          <p:nvPr>
            <p:ph idx="1"/>
          </p:nvPr>
        </p:nvSpPr>
        <p:spPr>
          <a:xfrm>
            <a:off x="0" y="1498079"/>
            <a:ext cx="11818961" cy="4351338"/>
          </a:xfrm>
        </p:spPr>
        <p:txBody>
          <a:bodyPr>
            <a:normAutofit/>
          </a:bodyPr>
          <a:lstStyle/>
          <a:p>
            <a:r>
              <a:rPr lang="en-US" sz="2400" dirty="0"/>
              <a:t>The nucleus is a prominent and essential organelle found in eukaryotic cells. It serves as the control center of the cell, housing the genetic material and coordinating cellular activities. The nucleus is surrounded by a double membrane called the nuclear envelope, which contains nuclear pores that allow for the exchange of molecules between the nucleus and the cytoplasm</a:t>
            </a:r>
            <a:r>
              <a:rPr lang="en-US" sz="2400" dirty="0" smtClean="0"/>
              <a:t>.</a:t>
            </a:r>
            <a:endParaRPr lang="en-US" sz="2400" dirty="0"/>
          </a:p>
        </p:txBody>
      </p:sp>
      <p:pic>
        <p:nvPicPr>
          <p:cNvPr id="5" name="Picture 4"/>
          <p:cNvPicPr>
            <a:picLocks noChangeAspect="1"/>
          </p:cNvPicPr>
          <p:nvPr/>
        </p:nvPicPr>
        <p:blipFill>
          <a:blip r:embed="rId2"/>
          <a:stretch>
            <a:fillRect/>
          </a:stretch>
        </p:blipFill>
        <p:spPr>
          <a:xfrm>
            <a:off x="3780430" y="2947917"/>
            <a:ext cx="6289768" cy="3664422"/>
          </a:xfrm>
          <a:prstGeom prst="rect">
            <a:avLst/>
          </a:prstGeom>
        </p:spPr>
      </p:pic>
    </p:spTree>
    <p:extLst>
      <p:ext uri="{BB962C8B-B14F-4D97-AF65-F5344CB8AC3E}">
        <p14:creationId xmlns:p14="http://schemas.microsoft.com/office/powerpoint/2010/main" val="18083231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Nucleus</a:t>
            </a:r>
            <a:endParaRPr lang="en-US" dirty="0"/>
          </a:p>
        </p:txBody>
      </p:sp>
      <p:sp>
        <p:nvSpPr>
          <p:cNvPr id="3" name="Content Placeholder 2"/>
          <p:cNvSpPr>
            <a:spLocks noGrp="1"/>
          </p:cNvSpPr>
          <p:nvPr>
            <p:ph idx="1"/>
          </p:nvPr>
        </p:nvSpPr>
        <p:spPr>
          <a:xfrm>
            <a:off x="278642" y="1498079"/>
            <a:ext cx="11362898" cy="4351338"/>
          </a:xfrm>
        </p:spPr>
        <p:txBody>
          <a:bodyPr>
            <a:normAutofit/>
          </a:bodyPr>
          <a:lstStyle/>
          <a:p>
            <a:r>
              <a:rPr lang="en-US" dirty="0" smtClean="0"/>
              <a:t>Transcription</a:t>
            </a:r>
            <a:r>
              <a:rPr lang="en-US" dirty="0"/>
              <a:t>, the process of synthesizing RNA from DNA, occurs within the nucleus. The RNA molecules produced are then transported to the cytoplasm, where they are involved in protein synthesis. This separation of transcription and translation allows for more precise control over gene expression</a:t>
            </a:r>
            <a:r>
              <a:rPr lang="en-US" dirty="0" smtClean="0"/>
              <a:t>.</a:t>
            </a:r>
            <a:endParaRPr lang="en-US" dirty="0"/>
          </a:p>
          <a:p>
            <a:r>
              <a:rPr lang="en-US" dirty="0"/>
              <a:t>Additionally, the nucleus helps regulate the cell cycle, ensuring that cell division occurs in a controlled and orderly manner. It coordinates processes such as DNA replication, chromosome segregation, and cell division through the action of various proteins and signaling pathways.</a:t>
            </a:r>
          </a:p>
        </p:txBody>
      </p:sp>
    </p:spTree>
    <p:extLst>
      <p:ext uri="{BB962C8B-B14F-4D97-AF65-F5344CB8AC3E}">
        <p14:creationId xmlns:p14="http://schemas.microsoft.com/office/powerpoint/2010/main" val="21176637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478" y="1334306"/>
            <a:ext cx="11217322" cy="4351338"/>
          </a:xfrm>
        </p:spPr>
        <p:txBody>
          <a:bodyPr/>
          <a:lstStyle/>
          <a:p>
            <a:r>
              <a:rPr lang="en-US" dirty="0" smtClean="0"/>
              <a:t>One of the primary functions of the nucleus is to store and protect the cell's DNA, which carries the genetic instructions necessary for the cell's growth, development, and functioning. </a:t>
            </a:r>
          </a:p>
          <a:p>
            <a:r>
              <a:rPr lang="en-US" dirty="0" smtClean="0"/>
              <a:t>The DNA is organized into structures called chromosomes, which consist of long strands of DNA wrapped around proteins called histones. Within the nucleus, the DNA is further organized into a complex network known as chromatin.</a:t>
            </a:r>
          </a:p>
          <a:p>
            <a:pPr marL="0" indent="0">
              <a:buNone/>
            </a:pPr>
            <a:endParaRPr lang="en-US" dirty="0"/>
          </a:p>
        </p:txBody>
      </p:sp>
      <p:sp>
        <p:nvSpPr>
          <p:cNvPr id="4"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mtClean="0"/>
              <a:t>Nucleus</a:t>
            </a:r>
            <a:endParaRPr lang="en-US" dirty="0"/>
          </a:p>
        </p:txBody>
      </p:sp>
    </p:spTree>
    <p:extLst>
      <p:ext uri="{BB962C8B-B14F-4D97-AF65-F5344CB8AC3E}">
        <p14:creationId xmlns:p14="http://schemas.microsoft.com/office/powerpoint/2010/main" val="9992607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Chromatin is a complex structure composed of DNA, proteins, and RNA found inside the nucleus of eukaryotic cells. It is responsible for packaging and organizing the genetic material in the form of chromosomes.</a:t>
            </a:r>
          </a:p>
          <a:p>
            <a:endParaRPr lang="en-US" dirty="0" smtClean="0"/>
          </a:p>
        </p:txBody>
      </p:sp>
      <p:sp>
        <p:nvSpPr>
          <p:cNvPr id="5" name="Title 1"/>
          <p:cNvSpPr txBox="1">
            <a:spLocks/>
          </p:cNvSpPr>
          <p:nvPr/>
        </p:nvSpPr>
        <p:spPr>
          <a:xfrm>
            <a:off x="0" y="0"/>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Chromatin</a:t>
            </a:r>
            <a:endParaRPr lang="en-US" dirty="0"/>
          </a:p>
        </p:txBody>
      </p:sp>
      <p:pic>
        <p:nvPicPr>
          <p:cNvPr id="6" name="Picture 5"/>
          <p:cNvPicPr>
            <a:picLocks noChangeAspect="1"/>
          </p:cNvPicPr>
          <p:nvPr/>
        </p:nvPicPr>
        <p:blipFill>
          <a:blip r:embed="rId2"/>
          <a:stretch>
            <a:fillRect/>
          </a:stretch>
        </p:blipFill>
        <p:spPr>
          <a:xfrm>
            <a:off x="4790079" y="3379526"/>
            <a:ext cx="5773287" cy="3233041"/>
          </a:xfrm>
          <a:prstGeom prst="rect">
            <a:avLst/>
          </a:prstGeom>
        </p:spPr>
      </p:pic>
    </p:spTree>
    <p:extLst>
      <p:ext uri="{BB962C8B-B14F-4D97-AF65-F5344CB8AC3E}">
        <p14:creationId xmlns:p14="http://schemas.microsoft.com/office/powerpoint/2010/main" val="25799914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472" y="1334306"/>
            <a:ext cx="10515600" cy="4351338"/>
          </a:xfrm>
        </p:spPr>
        <p:txBody>
          <a:bodyPr>
            <a:normAutofit fontScale="77500" lnSpcReduction="20000"/>
          </a:bodyPr>
          <a:lstStyle/>
          <a:p>
            <a:endParaRPr lang="en-US" dirty="0" smtClean="0"/>
          </a:p>
          <a:p>
            <a:r>
              <a:rPr lang="en-US" dirty="0" smtClean="0"/>
              <a:t>There are two main types of chromatin:</a:t>
            </a:r>
          </a:p>
          <a:p>
            <a:endParaRPr lang="en-US" dirty="0" smtClean="0"/>
          </a:p>
          <a:p>
            <a:r>
              <a:rPr lang="en-US" dirty="0" smtClean="0"/>
              <a:t>1. </a:t>
            </a:r>
            <a:r>
              <a:rPr lang="en-US" dirty="0" err="1" smtClean="0"/>
              <a:t>Euchromatin</a:t>
            </a:r>
            <a:r>
              <a:rPr lang="en-US" dirty="0" smtClean="0"/>
              <a:t>: </a:t>
            </a:r>
            <a:r>
              <a:rPr lang="en-US" dirty="0" err="1" smtClean="0"/>
              <a:t>Euchromatin</a:t>
            </a:r>
            <a:r>
              <a:rPr lang="en-US" dirty="0" smtClean="0"/>
              <a:t> is a less condensed form of chromatin that is transcriptionally active, meaning it allows the genes to be accessed and expressed. </a:t>
            </a:r>
            <a:r>
              <a:rPr lang="en-US" dirty="0" err="1" smtClean="0"/>
              <a:t>Euchromatin</a:t>
            </a:r>
            <a:r>
              <a:rPr lang="en-US" dirty="0" smtClean="0"/>
              <a:t> is characterized by its relaxed structure and is often found in regions of the genome that are actively transcribed. It contains genes that are actively involved in cellular processes, such as protein synthesis and metabolism.</a:t>
            </a:r>
          </a:p>
          <a:p>
            <a:endParaRPr lang="en-US" dirty="0" smtClean="0"/>
          </a:p>
          <a:p>
            <a:r>
              <a:rPr lang="en-US" dirty="0" smtClean="0"/>
              <a:t>2. Heterochromatin: Heterochromatin is a highly condensed form of chromatin that is transcriptionally inactive. It is characterized by its tightly packed structure and appears as dark-staining regions under a microscope. Heterochromatin contains genes that are usually not actively transcribed, such as repetitive DNA sequences and genes that are not needed for the specific cell type or stage of development. It plays a role in maintaining chromosome stability and protecting the genome from transcriptional errors.</a:t>
            </a:r>
          </a:p>
          <a:p>
            <a:endParaRPr lang="en-US"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Types of chromatin</a:t>
            </a:r>
            <a:endParaRPr lang="en-US" dirty="0"/>
          </a:p>
        </p:txBody>
      </p:sp>
    </p:spTree>
    <p:extLst>
      <p:ext uri="{BB962C8B-B14F-4D97-AF65-F5344CB8AC3E}">
        <p14:creationId xmlns:p14="http://schemas.microsoft.com/office/powerpoint/2010/main" val="14145289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Types of chromatin</a:t>
            </a:r>
            <a:endParaRPr lang="en-US" dirty="0"/>
          </a:p>
        </p:txBody>
      </p:sp>
      <p:pic>
        <p:nvPicPr>
          <p:cNvPr id="5" name="Picture 4"/>
          <p:cNvPicPr>
            <a:picLocks noChangeAspect="1"/>
          </p:cNvPicPr>
          <p:nvPr/>
        </p:nvPicPr>
        <p:blipFill>
          <a:blip r:embed="rId2"/>
          <a:stretch>
            <a:fillRect/>
          </a:stretch>
        </p:blipFill>
        <p:spPr>
          <a:xfrm>
            <a:off x="5334000" y="1571625"/>
            <a:ext cx="6858000" cy="5286375"/>
          </a:xfrm>
          <a:prstGeom prst="rect">
            <a:avLst/>
          </a:prstGeom>
        </p:spPr>
      </p:pic>
      <p:pic>
        <p:nvPicPr>
          <p:cNvPr id="6" name="Picture 5"/>
          <p:cNvPicPr>
            <a:picLocks noChangeAspect="1"/>
          </p:cNvPicPr>
          <p:nvPr/>
        </p:nvPicPr>
        <p:blipFill>
          <a:blip r:embed="rId3"/>
          <a:stretch>
            <a:fillRect/>
          </a:stretch>
        </p:blipFill>
        <p:spPr>
          <a:xfrm>
            <a:off x="0" y="1618121"/>
            <a:ext cx="5365773" cy="2809795"/>
          </a:xfrm>
          <a:prstGeom prst="rect">
            <a:avLst/>
          </a:prstGeom>
        </p:spPr>
      </p:pic>
    </p:spTree>
    <p:extLst>
      <p:ext uri="{BB962C8B-B14F-4D97-AF65-F5344CB8AC3E}">
        <p14:creationId xmlns:p14="http://schemas.microsoft.com/office/powerpoint/2010/main" val="1807468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membrane</a:t>
            </a:r>
            <a:endParaRPr lang="en-US" dirty="0"/>
          </a:p>
        </p:txBody>
      </p:sp>
      <p:sp>
        <p:nvSpPr>
          <p:cNvPr id="3" name="Content Placeholder 2"/>
          <p:cNvSpPr>
            <a:spLocks noGrp="1"/>
          </p:cNvSpPr>
          <p:nvPr>
            <p:ph idx="1"/>
          </p:nvPr>
        </p:nvSpPr>
        <p:spPr>
          <a:xfrm>
            <a:off x="0" y="1552432"/>
            <a:ext cx="7165075" cy="2245057"/>
          </a:xfrm>
        </p:spPr>
        <p:txBody>
          <a:bodyPr>
            <a:noAutofit/>
          </a:bodyPr>
          <a:lstStyle/>
          <a:p>
            <a:r>
              <a:rPr lang="en-US" sz="2000" dirty="0" smtClean="0"/>
              <a:t>The cell membrane serves several important functions in prokaryotic cells. Firstly, it acts as a physical barrier, preventing the uncontrolled movement of substances in and out of the cell. It selectively allows the passage of certain molecules, such as gases, water, and small hydrophobic molecules, through specialized transport proteins embedded within the membrane.</a:t>
            </a:r>
          </a:p>
          <a:p>
            <a:r>
              <a:rPr lang="en-US" sz="2000" dirty="0"/>
              <a:t>T</a:t>
            </a:r>
            <a:r>
              <a:rPr lang="en-US" sz="2000" dirty="0" smtClean="0"/>
              <a:t>he cell membrane plays a crucial role in maintaining the cell's internal environment. It helps regulate the concentration of ions and nutrients inside the cell, ensuring optimal conditions for cellular processes. The membrane also prevents the loss of essential molecules and organelles from the cell.</a:t>
            </a:r>
          </a:p>
          <a:p>
            <a:r>
              <a:rPr lang="en-US" sz="2000" dirty="0" smtClean="0"/>
              <a:t>The cell membrane is involved in various metabolic processes of prokaryotic cells. It houses enzymes responsible for energy production, such as those involved in cellular respiration or photosynthesis. These enzymes are embedded within the membrane, allowing for efficient energy generation.</a:t>
            </a:r>
          </a:p>
          <a:p>
            <a:endParaRPr lang="en-US" sz="2400" dirty="0"/>
          </a:p>
        </p:txBody>
      </p:sp>
      <p:pic>
        <p:nvPicPr>
          <p:cNvPr id="5" name="Picture 4"/>
          <p:cNvPicPr>
            <a:picLocks noChangeAspect="1"/>
          </p:cNvPicPr>
          <p:nvPr/>
        </p:nvPicPr>
        <p:blipFill>
          <a:blip r:embed="rId2"/>
          <a:stretch>
            <a:fillRect/>
          </a:stretch>
        </p:blipFill>
        <p:spPr>
          <a:xfrm>
            <a:off x="7052310" y="4039737"/>
            <a:ext cx="5139690" cy="2818264"/>
          </a:xfrm>
          <a:prstGeom prst="rect">
            <a:avLst/>
          </a:prstGeom>
        </p:spPr>
      </p:pic>
    </p:spTree>
    <p:extLst>
      <p:ext uri="{BB962C8B-B14F-4D97-AF65-F5344CB8AC3E}">
        <p14:creationId xmlns:p14="http://schemas.microsoft.com/office/powerpoint/2010/main" val="324137617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endParaRPr lang="en-US" sz="2400" dirty="0" smtClean="0"/>
          </a:p>
          <a:p>
            <a:r>
              <a:rPr lang="en-US" sz="2400" dirty="0" smtClean="0"/>
              <a:t>Heterochromatin can be further classified into two types:</a:t>
            </a:r>
          </a:p>
          <a:p>
            <a:r>
              <a:rPr lang="en-US" sz="2400" dirty="0" smtClean="0"/>
              <a:t>Constitutive heterochromatin: Constitutive heterochromatin is permanently condensed and found in specific regions of the genome, such as centromeres and telomeres. It contains repetitive DNA sequences and is essential for maintaining chromosome structure and stability.</a:t>
            </a:r>
          </a:p>
          <a:p>
            <a:r>
              <a:rPr lang="en-US" sz="2400" dirty="0" smtClean="0"/>
              <a:t>Facultative heterochromatin: Facultative heterochromatin is a reversible form of heterochromatin that can switch between a condensed and </a:t>
            </a:r>
            <a:r>
              <a:rPr lang="en-US" sz="2400" dirty="0" err="1" smtClean="0"/>
              <a:t>decondensed</a:t>
            </a:r>
            <a:r>
              <a:rPr lang="en-US" sz="2400" dirty="0" smtClean="0"/>
              <a:t> state. It is developmentally regulated and can vary between cell types and stages of development. Facultative heterochromatin can contain genes that are temporarily silenced or not needed in specific cell types.</a:t>
            </a:r>
          </a:p>
          <a:p>
            <a:r>
              <a:rPr lang="en-US" sz="2400" dirty="0" smtClean="0"/>
              <a:t>The balance between </a:t>
            </a:r>
            <a:r>
              <a:rPr lang="en-US" sz="2400" dirty="0" err="1" smtClean="0"/>
              <a:t>euchromatin</a:t>
            </a:r>
            <a:r>
              <a:rPr lang="en-US" sz="2400" dirty="0" smtClean="0"/>
              <a:t> and heterochromatin is crucial for proper gene expression and cellular function. Changes in chromatin structure and organization can impact gene regulation, development, and disease.</a:t>
            </a:r>
            <a:endParaRPr lang="en-US" sz="2400" dirty="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Heterochromatin</a:t>
            </a:r>
            <a:endParaRPr lang="en-US" dirty="0"/>
          </a:p>
        </p:txBody>
      </p:sp>
    </p:spTree>
    <p:extLst>
      <p:ext uri="{BB962C8B-B14F-4D97-AF65-F5344CB8AC3E}">
        <p14:creationId xmlns:p14="http://schemas.microsoft.com/office/powerpoint/2010/main" val="33312193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r>
              <a:rPr lang="en-US" sz="2400" dirty="0" smtClean="0"/>
              <a:t>During cell division, the chromatin in the nucleus undergoes a highly organized and condensed packing process to form metaphase chromosomes. This packing is essential to ensure the accurate distribution of genetic material to daughter cells. The packing of chromatin to form metaphase chromosomes involves several levels of organization.</a:t>
            </a:r>
          </a:p>
          <a:p>
            <a:endParaRPr lang="en-US" sz="2400" dirty="0" smtClean="0"/>
          </a:p>
          <a:p>
            <a:r>
              <a:rPr lang="en-US" sz="2400" dirty="0" smtClean="0"/>
              <a:t>1. Nucleosomes: The basic unit of chromatin packing is the nucleosome. Nucleosomes consist of DNA wrapped around a core of histone proteins. Histones help to compact and organize the DNA by forming a bead-like structure. These nucleosomes are connected by linker DNA, resulting in a "beads on a string" arrangement.</a:t>
            </a:r>
          </a:p>
          <a:p>
            <a:endParaRPr lang="en-US" sz="2400" dirty="0"/>
          </a:p>
          <a:p>
            <a:r>
              <a:rPr lang="en-US" sz="2400" dirty="0" smtClean="0"/>
              <a:t>2. 30-nanometer Fiber: The nucleosomes further condense into a higher-order structure known as the 30-nanometer fiber. This fiber is formed through interactions between nucleosomes and histone proteins. The exact structure of the 30-nanometer fiber is still under investigation, but it is believed to involve interactions between histone tails and the DNA in the nucleosome.</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14646864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endParaRPr lang="en-US" sz="2400" dirty="0" smtClean="0"/>
          </a:p>
          <a:p>
            <a:r>
              <a:rPr lang="en-US" sz="2400" dirty="0" smtClean="0"/>
              <a:t>3. Loop Domains: The 30-nanometer fiber is further organized into loop domains. Loop domains are formed by the attachment of chromatin to a protein scaffold known as the nuclear matrix or nuclear lamina. These loop domains help to bring distant regions of the DNA into close proximity and facilitate interactions between regulatory elements and genes.</a:t>
            </a:r>
          </a:p>
          <a:p>
            <a:endParaRPr lang="en-US" sz="2400" dirty="0" smtClean="0"/>
          </a:p>
          <a:p>
            <a:r>
              <a:rPr lang="en-US" sz="2400" dirty="0" smtClean="0"/>
              <a:t>4. Chromosome Territories: Within the nucleus, each chromosome occupies a distinct territory. Chromosome territories are formed by the compaction and organization of loop domains. The arrangement of chromosome territories is not random and can influence gene expression and genome stability.</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7882637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2012" y="1429840"/>
            <a:ext cx="11586949" cy="4152094"/>
          </a:xfrm>
        </p:spPr>
        <p:txBody>
          <a:bodyPr>
            <a:noAutofit/>
          </a:bodyPr>
          <a:lstStyle/>
          <a:p>
            <a:r>
              <a:rPr lang="en-US" sz="2400" dirty="0" smtClean="0"/>
              <a:t>5. Condensation for Mitosis: As cells prepare for mitosis, the chromatin undergoes further condensation to form highly compact metaphase chromosomes. This process involves the coiling and folding of the chromatin fibers. The exact mechanisms of this condensation are still not fully understood, but it is known to involve the action of </a:t>
            </a:r>
            <a:r>
              <a:rPr lang="en-US" sz="2400" dirty="0" err="1" smtClean="0"/>
              <a:t>condensin</a:t>
            </a:r>
            <a:r>
              <a:rPr lang="en-US" sz="2400" dirty="0" smtClean="0"/>
              <a:t> proteins.</a:t>
            </a:r>
          </a:p>
          <a:p>
            <a:endParaRPr lang="en-US" sz="2400" dirty="0" smtClean="0"/>
          </a:p>
          <a:p>
            <a:r>
              <a:rPr lang="en-US" sz="2400" dirty="0" smtClean="0"/>
              <a:t>The packing of chromatin to form metaphase chromosomes is a highly regulated and dynamic process. It allows for the efficient segregation of chromosomes during cell division and ensures the faithful transmission of genetic material to daughter cells. The precise organization of chromatin also plays a role in gene regulation and genome stability.</a:t>
            </a:r>
          </a:p>
          <a:p>
            <a:endParaRPr lang="en-US" sz="2400" dirty="0" smtClean="0"/>
          </a:p>
        </p:txBody>
      </p:sp>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spTree>
    <p:extLst>
      <p:ext uri="{BB962C8B-B14F-4D97-AF65-F5344CB8AC3E}">
        <p14:creationId xmlns:p14="http://schemas.microsoft.com/office/powerpoint/2010/main" val="41289716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0" y="1322281"/>
            <a:ext cx="7832056" cy="5283236"/>
          </a:xfrm>
          <a:prstGeom prst="rect">
            <a:avLst/>
          </a:prstGeom>
        </p:spPr>
      </p:pic>
      <p:sp>
        <p:nvSpPr>
          <p:cNvPr id="4" name="Title 1"/>
          <p:cNvSpPr txBox="1">
            <a:spLocks/>
          </p:cNvSpPr>
          <p:nvPr/>
        </p:nvSpPr>
        <p:spPr>
          <a:xfrm>
            <a:off x="0" y="-43348"/>
            <a:ext cx="12192000" cy="120100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t>Packing </a:t>
            </a:r>
            <a:r>
              <a:rPr lang="en-US" dirty="0"/>
              <a:t>of chromatin to the metaphase chromosome</a:t>
            </a:r>
          </a:p>
        </p:txBody>
      </p:sp>
      <p:pic>
        <p:nvPicPr>
          <p:cNvPr id="5" name="Picture 4"/>
          <p:cNvPicPr>
            <a:picLocks noChangeAspect="1"/>
          </p:cNvPicPr>
          <p:nvPr/>
        </p:nvPicPr>
        <p:blipFill>
          <a:blip r:embed="rId3"/>
          <a:stretch>
            <a:fillRect/>
          </a:stretch>
        </p:blipFill>
        <p:spPr>
          <a:xfrm>
            <a:off x="7974465" y="1873866"/>
            <a:ext cx="4243727" cy="3735364"/>
          </a:xfrm>
          <a:prstGeom prst="rect">
            <a:avLst/>
          </a:prstGeom>
        </p:spPr>
      </p:pic>
    </p:spTree>
    <p:extLst>
      <p:ext uri="{BB962C8B-B14F-4D97-AF65-F5344CB8AC3E}">
        <p14:creationId xmlns:p14="http://schemas.microsoft.com/office/powerpoint/2010/main" val="4200322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278642" y="1498079"/>
            <a:ext cx="11717740" cy="4351338"/>
          </a:xfrm>
        </p:spPr>
        <p:txBody>
          <a:bodyPr>
            <a:normAutofit/>
          </a:bodyPr>
          <a:lstStyle/>
          <a:p>
            <a:r>
              <a:rPr lang="en-US" dirty="0" smtClean="0"/>
              <a:t>The nucleolus is a specialized structure within the nucleus of eukaryotic cells that is responsible for the synthesis and assembly of ribosomes. It is composed of distinct regions involved in </a:t>
            </a:r>
            <a:r>
              <a:rPr lang="en-US" dirty="0" err="1" smtClean="0"/>
              <a:t>rRNA</a:t>
            </a:r>
            <a:r>
              <a:rPr lang="en-US" dirty="0" smtClean="0"/>
              <a:t> synthesis, processing, and ribosome assembly, and its proper function is essential for cellular protein synthesis and overall cell health.</a:t>
            </a:r>
          </a:p>
          <a:p>
            <a:pPr marL="0" indent="0">
              <a:buNone/>
            </a:pPr>
            <a:endParaRPr lang="en-US" dirty="0"/>
          </a:p>
        </p:txBody>
      </p:sp>
    </p:spTree>
    <p:extLst>
      <p:ext uri="{BB962C8B-B14F-4D97-AF65-F5344CB8AC3E}">
        <p14:creationId xmlns:p14="http://schemas.microsoft.com/office/powerpoint/2010/main" val="15755322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0" y="952168"/>
            <a:ext cx="11717740" cy="4351338"/>
          </a:xfrm>
        </p:spPr>
        <p:txBody>
          <a:bodyPr>
            <a:normAutofit fontScale="70000" lnSpcReduction="20000"/>
          </a:bodyPr>
          <a:lstStyle/>
          <a:p>
            <a:pPr marL="0" indent="0">
              <a:buNone/>
            </a:pPr>
            <a:endParaRPr lang="en-US" dirty="0" smtClean="0"/>
          </a:p>
          <a:p>
            <a:pPr marL="0" indent="0">
              <a:buNone/>
            </a:pPr>
            <a:r>
              <a:rPr lang="en-US" dirty="0" smtClean="0"/>
              <a:t>The nucleolus is composed of three main components:</a:t>
            </a:r>
          </a:p>
          <a:p>
            <a:pPr marL="0" indent="0">
              <a:buNone/>
            </a:pPr>
            <a:endParaRPr lang="en-US" dirty="0" smtClean="0"/>
          </a:p>
          <a:p>
            <a:pPr marL="0" indent="0">
              <a:buNone/>
            </a:pPr>
            <a:r>
              <a:rPr lang="en-US" dirty="0" smtClean="0"/>
              <a:t>1. </a:t>
            </a:r>
            <a:r>
              <a:rPr lang="en-US" dirty="0" err="1" smtClean="0"/>
              <a:t>Fibrillar</a:t>
            </a:r>
            <a:r>
              <a:rPr lang="en-US" dirty="0" smtClean="0"/>
              <a:t> Center (FC): The </a:t>
            </a:r>
            <a:r>
              <a:rPr lang="en-US" dirty="0" err="1" smtClean="0"/>
              <a:t>fibrillar</a:t>
            </a:r>
            <a:r>
              <a:rPr lang="en-US" dirty="0" smtClean="0"/>
              <a:t> center is the region within the nucleolus where the initial steps of ribosomal RNA (</a:t>
            </a:r>
            <a:r>
              <a:rPr lang="en-US" dirty="0" err="1" smtClean="0"/>
              <a:t>rRNA</a:t>
            </a:r>
            <a:r>
              <a:rPr lang="en-US" dirty="0" smtClean="0"/>
              <a:t>) synthesis occur. It contains the genes that encode </a:t>
            </a:r>
            <a:r>
              <a:rPr lang="en-US" dirty="0" err="1" smtClean="0"/>
              <a:t>rRNA</a:t>
            </a:r>
            <a:r>
              <a:rPr lang="en-US" dirty="0" smtClean="0"/>
              <a:t> and serves as the site for the assembly of transcription factors and RNA polymerase I, which is responsible for synthesizing the </a:t>
            </a:r>
            <a:r>
              <a:rPr lang="en-US" dirty="0" err="1" smtClean="0"/>
              <a:t>rRNA</a:t>
            </a:r>
            <a:r>
              <a:rPr lang="en-US" dirty="0" smtClean="0"/>
              <a:t> precursor molecules.</a:t>
            </a:r>
          </a:p>
          <a:p>
            <a:pPr marL="0" indent="0">
              <a:buNone/>
            </a:pPr>
            <a:endParaRPr lang="en-US" dirty="0" smtClean="0"/>
          </a:p>
          <a:p>
            <a:pPr marL="0" indent="0">
              <a:buNone/>
            </a:pPr>
            <a:r>
              <a:rPr lang="en-US" dirty="0" smtClean="0"/>
              <a:t>2. Dense </a:t>
            </a:r>
            <a:r>
              <a:rPr lang="en-US" dirty="0" err="1" smtClean="0"/>
              <a:t>Fibrillar</a:t>
            </a:r>
            <a:r>
              <a:rPr lang="en-US" dirty="0" smtClean="0"/>
              <a:t> Component (DFC): The dense </a:t>
            </a:r>
            <a:r>
              <a:rPr lang="en-US" dirty="0" err="1" smtClean="0"/>
              <a:t>fibrillar</a:t>
            </a:r>
            <a:r>
              <a:rPr lang="en-US" dirty="0" smtClean="0"/>
              <a:t> component surrounds the </a:t>
            </a:r>
            <a:r>
              <a:rPr lang="en-US" dirty="0" err="1" smtClean="0"/>
              <a:t>fibrillar</a:t>
            </a:r>
            <a:r>
              <a:rPr lang="en-US" dirty="0" smtClean="0"/>
              <a:t> center and is involved in the processing and modification of </a:t>
            </a:r>
            <a:r>
              <a:rPr lang="en-US" dirty="0" err="1" smtClean="0"/>
              <a:t>rRNA</a:t>
            </a:r>
            <a:r>
              <a:rPr lang="en-US" dirty="0" smtClean="0"/>
              <a:t>. It contains the machinery required for the maturation of </a:t>
            </a:r>
            <a:r>
              <a:rPr lang="en-US" dirty="0" err="1" smtClean="0"/>
              <a:t>rRNA</a:t>
            </a:r>
            <a:r>
              <a:rPr lang="en-US" dirty="0" smtClean="0"/>
              <a:t>, including small </a:t>
            </a:r>
            <a:r>
              <a:rPr lang="en-US" dirty="0" err="1" smtClean="0"/>
              <a:t>nucleolar</a:t>
            </a:r>
            <a:r>
              <a:rPr lang="en-US" dirty="0" smtClean="0"/>
              <a:t> </a:t>
            </a:r>
            <a:r>
              <a:rPr lang="en-US" dirty="0" err="1" smtClean="0"/>
              <a:t>ribonucleoproteins</a:t>
            </a:r>
            <a:r>
              <a:rPr lang="en-US" dirty="0" smtClean="0"/>
              <a:t> (</a:t>
            </a:r>
            <a:r>
              <a:rPr lang="en-US" dirty="0" err="1" smtClean="0"/>
              <a:t>snoRNPs</a:t>
            </a:r>
            <a:r>
              <a:rPr lang="en-US" dirty="0" smtClean="0"/>
              <a:t>) that guide the modification of </a:t>
            </a:r>
            <a:r>
              <a:rPr lang="en-US" dirty="0" err="1" smtClean="0"/>
              <a:t>rRNA</a:t>
            </a:r>
            <a:r>
              <a:rPr lang="en-US" dirty="0" smtClean="0"/>
              <a:t> molecules.</a:t>
            </a:r>
          </a:p>
          <a:p>
            <a:pPr marL="0" indent="0">
              <a:buNone/>
            </a:pPr>
            <a:endParaRPr lang="en-US" dirty="0" smtClean="0"/>
          </a:p>
          <a:p>
            <a:pPr marL="0" indent="0">
              <a:buNone/>
            </a:pPr>
            <a:r>
              <a:rPr lang="en-US" dirty="0" smtClean="0"/>
              <a:t>3. Granular Component (GC): The granular component is the outermost region of the nucleolus and is involved in the assembly of ribosomes. It is composed of ribosomal proteins and pre-ribosomal particles that are imported from the cytoplasm. In the GC, these components come together to form mature ribosomes that are then exported out of the nucleus to the cytoplasm.</a:t>
            </a:r>
          </a:p>
          <a:p>
            <a:pPr marL="0" indent="0">
              <a:buNone/>
            </a:pPr>
            <a:endParaRPr lang="en-US" dirty="0" smtClean="0"/>
          </a:p>
        </p:txBody>
      </p:sp>
      <p:pic>
        <p:nvPicPr>
          <p:cNvPr id="5" name="Picture 4"/>
          <p:cNvPicPr>
            <a:picLocks noChangeAspect="1"/>
          </p:cNvPicPr>
          <p:nvPr/>
        </p:nvPicPr>
        <p:blipFill>
          <a:blip r:embed="rId2"/>
          <a:stretch>
            <a:fillRect/>
          </a:stretch>
        </p:blipFill>
        <p:spPr>
          <a:xfrm>
            <a:off x="5858870" y="4932528"/>
            <a:ext cx="4144939" cy="1868142"/>
          </a:xfrm>
          <a:prstGeom prst="rect">
            <a:avLst/>
          </a:prstGeom>
        </p:spPr>
      </p:pic>
    </p:spTree>
    <p:extLst>
      <p:ext uri="{BB962C8B-B14F-4D97-AF65-F5344CB8AC3E}">
        <p14:creationId xmlns:p14="http://schemas.microsoft.com/office/powerpoint/2010/main" val="23238135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Nucleolus</a:t>
            </a:r>
            <a:endParaRPr lang="en-US" dirty="0"/>
          </a:p>
        </p:txBody>
      </p:sp>
      <p:sp>
        <p:nvSpPr>
          <p:cNvPr id="3" name="Content Placeholder 2"/>
          <p:cNvSpPr>
            <a:spLocks noGrp="1"/>
          </p:cNvSpPr>
          <p:nvPr>
            <p:ph idx="1"/>
          </p:nvPr>
        </p:nvSpPr>
        <p:spPr>
          <a:xfrm>
            <a:off x="0" y="1034055"/>
            <a:ext cx="7642746" cy="4351338"/>
          </a:xfrm>
        </p:spPr>
        <p:txBody>
          <a:bodyPr>
            <a:normAutofit fontScale="85000" lnSpcReduction="20000"/>
          </a:bodyPr>
          <a:lstStyle/>
          <a:p>
            <a:pPr marL="0" indent="0">
              <a:buNone/>
            </a:pPr>
            <a:endParaRPr lang="en-US" dirty="0" smtClean="0"/>
          </a:p>
          <a:p>
            <a:pPr marL="0" indent="0">
              <a:buNone/>
            </a:pPr>
            <a:r>
              <a:rPr lang="en-US" dirty="0" smtClean="0"/>
              <a:t>The nucleolus is not surrounded by a membrane but is surrounded by the nucleoplasm, which is the fluid-filled region inside the nucleus. It is typically spherical or irregular in shape and can vary in size depending on the activity level of the cell. Cells that have high rates of protein synthesis, such as rapidly dividing cells, tend to have larger and more prominent nucleoli.</a:t>
            </a:r>
          </a:p>
          <a:p>
            <a:pPr marL="0" indent="0">
              <a:buNone/>
            </a:pPr>
            <a:endParaRPr lang="en-US" dirty="0" smtClean="0"/>
          </a:p>
          <a:p>
            <a:pPr marL="0" indent="0">
              <a:buNone/>
            </a:pPr>
            <a:r>
              <a:rPr lang="en-US" dirty="0" smtClean="0"/>
              <a:t>The nucleolus plays a critical role in the production and regulation of ribosomes, which are essential for protein synthesis. It is also involved in cell cycle regulation, stress responses, and various cellular processes. </a:t>
            </a:r>
            <a:r>
              <a:rPr lang="en-US" dirty="0" err="1" smtClean="0"/>
              <a:t>Dysregulation</a:t>
            </a:r>
            <a:r>
              <a:rPr lang="en-US" dirty="0" smtClean="0"/>
              <a:t> of </a:t>
            </a:r>
            <a:r>
              <a:rPr lang="en-US" dirty="0" err="1" smtClean="0"/>
              <a:t>nucleolar</a:t>
            </a:r>
            <a:r>
              <a:rPr lang="en-US" dirty="0" smtClean="0"/>
              <a:t> function has been implicated in several human diseases, including cancer and neurodegenerative disorders.</a:t>
            </a:r>
          </a:p>
          <a:p>
            <a:pPr marL="0" indent="0">
              <a:buNone/>
            </a:pPr>
            <a:endParaRPr lang="en-US" dirty="0" smtClean="0"/>
          </a:p>
        </p:txBody>
      </p:sp>
      <p:pic>
        <p:nvPicPr>
          <p:cNvPr id="4" name="Picture 3"/>
          <p:cNvPicPr>
            <a:picLocks noChangeAspect="1"/>
          </p:cNvPicPr>
          <p:nvPr/>
        </p:nvPicPr>
        <p:blipFill>
          <a:blip r:embed="rId2"/>
          <a:stretch>
            <a:fillRect/>
          </a:stretch>
        </p:blipFill>
        <p:spPr>
          <a:xfrm>
            <a:off x="7642745" y="1546105"/>
            <a:ext cx="4254359" cy="2780235"/>
          </a:xfrm>
          <a:prstGeom prst="rect">
            <a:avLst/>
          </a:prstGeom>
        </p:spPr>
      </p:pic>
    </p:spTree>
    <p:extLst>
      <p:ext uri="{BB962C8B-B14F-4D97-AF65-F5344CB8AC3E}">
        <p14:creationId xmlns:p14="http://schemas.microsoft.com/office/powerpoint/2010/main" val="4047508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6824"/>
            <a:ext cx="12192000" cy="6864824"/>
          </a:xfrm>
          <a:prstGeom prst="rect">
            <a:avLst/>
          </a:prstGeom>
        </p:spPr>
      </p:pic>
    </p:spTree>
    <p:extLst>
      <p:ext uri="{BB962C8B-B14F-4D97-AF65-F5344CB8AC3E}">
        <p14:creationId xmlns:p14="http://schemas.microsoft.com/office/powerpoint/2010/main" val="1252787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membrane, </a:t>
            </a:r>
            <a:r>
              <a:rPr lang="en-US" dirty="0" err="1" smtClean="0"/>
              <a:t>mesosomes</a:t>
            </a:r>
            <a:endParaRPr lang="en-US" dirty="0"/>
          </a:p>
        </p:txBody>
      </p:sp>
      <p:sp>
        <p:nvSpPr>
          <p:cNvPr id="3" name="Content Placeholder 2"/>
          <p:cNvSpPr>
            <a:spLocks noGrp="1"/>
          </p:cNvSpPr>
          <p:nvPr>
            <p:ph idx="1"/>
          </p:nvPr>
        </p:nvSpPr>
        <p:spPr>
          <a:xfrm>
            <a:off x="0" y="1344305"/>
            <a:ext cx="11928144" cy="1958454"/>
          </a:xfrm>
        </p:spPr>
        <p:txBody>
          <a:bodyPr>
            <a:normAutofit/>
          </a:bodyPr>
          <a:lstStyle/>
          <a:p>
            <a:r>
              <a:rPr lang="en-US" sz="2600" dirty="0" smtClean="0"/>
              <a:t>The cell membrane in prokaryotes can contain specialized structures like </a:t>
            </a:r>
            <a:r>
              <a:rPr lang="en-US" sz="2600" dirty="0" err="1" smtClean="0"/>
              <a:t>infoldings</a:t>
            </a:r>
            <a:r>
              <a:rPr lang="en-US" sz="2600" dirty="0" smtClean="0"/>
              <a:t> or invaginations called </a:t>
            </a:r>
            <a:r>
              <a:rPr lang="en-US" sz="2600" dirty="0" err="1" smtClean="0"/>
              <a:t>mesosomes</a:t>
            </a:r>
            <a:r>
              <a:rPr lang="en-US" sz="2600" dirty="0" smtClean="0"/>
              <a:t>. </a:t>
            </a:r>
          </a:p>
          <a:p>
            <a:r>
              <a:rPr lang="en-US" sz="2600" dirty="0" smtClean="0"/>
              <a:t>Although their exact function is still debated, </a:t>
            </a:r>
            <a:r>
              <a:rPr lang="en-US" sz="2600" dirty="0" err="1" smtClean="0"/>
              <a:t>mesosomes</a:t>
            </a:r>
            <a:r>
              <a:rPr lang="en-US" sz="2600" dirty="0" smtClean="0"/>
              <a:t> are believed to play a role in processes such as DNA replication, cell division, and respiration.</a:t>
            </a:r>
          </a:p>
          <a:p>
            <a:endParaRPr lang="en-US" dirty="0"/>
          </a:p>
        </p:txBody>
      </p:sp>
      <p:pic>
        <p:nvPicPr>
          <p:cNvPr id="4" name="Picture 3"/>
          <p:cNvPicPr>
            <a:picLocks noChangeAspect="1"/>
          </p:cNvPicPr>
          <p:nvPr/>
        </p:nvPicPr>
        <p:blipFill>
          <a:blip r:embed="rId2"/>
          <a:stretch>
            <a:fillRect/>
          </a:stretch>
        </p:blipFill>
        <p:spPr>
          <a:xfrm>
            <a:off x="457396" y="3562064"/>
            <a:ext cx="5974256" cy="2197291"/>
          </a:xfrm>
          <a:prstGeom prst="rect">
            <a:avLst/>
          </a:prstGeom>
        </p:spPr>
      </p:pic>
      <p:pic>
        <p:nvPicPr>
          <p:cNvPr id="5" name="Picture 4"/>
          <p:cNvPicPr>
            <a:picLocks noChangeAspect="1"/>
          </p:cNvPicPr>
          <p:nvPr/>
        </p:nvPicPr>
        <p:blipFill>
          <a:blip r:embed="rId3"/>
          <a:stretch>
            <a:fillRect/>
          </a:stretch>
        </p:blipFill>
        <p:spPr>
          <a:xfrm>
            <a:off x="6550926" y="3562064"/>
            <a:ext cx="5377218" cy="2556653"/>
          </a:xfrm>
          <a:prstGeom prst="rect">
            <a:avLst/>
          </a:prstGeom>
        </p:spPr>
      </p:pic>
    </p:spTree>
    <p:extLst>
      <p:ext uri="{BB962C8B-B14F-4D97-AF65-F5344CB8AC3E}">
        <p14:creationId xmlns:p14="http://schemas.microsoft.com/office/powerpoint/2010/main" val="3160424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01003"/>
          </a:xfrm>
          <a:solidFill>
            <a:schemeClr val="accent1">
              <a:lumMod val="20000"/>
              <a:lumOff val="80000"/>
            </a:schemeClr>
          </a:solidFill>
        </p:spPr>
        <p:txBody>
          <a:bodyPr/>
          <a:lstStyle/>
          <a:p>
            <a:pPr algn="ctr"/>
            <a:r>
              <a:rPr lang="en-US" dirty="0" smtClean="0"/>
              <a:t>Prokaryotic cells- cell wall</a:t>
            </a:r>
            <a:endParaRPr lang="en-US" dirty="0"/>
          </a:p>
        </p:txBody>
      </p:sp>
      <p:sp>
        <p:nvSpPr>
          <p:cNvPr id="3" name="Content Placeholder 2"/>
          <p:cNvSpPr>
            <a:spLocks noGrp="1"/>
          </p:cNvSpPr>
          <p:nvPr>
            <p:ph idx="1"/>
          </p:nvPr>
        </p:nvSpPr>
        <p:spPr>
          <a:xfrm>
            <a:off x="221207" y="1307010"/>
            <a:ext cx="11749585" cy="4351338"/>
          </a:xfrm>
        </p:spPr>
        <p:txBody>
          <a:bodyPr>
            <a:normAutofit/>
          </a:bodyPr>
          <a:lstStyle/>
          <a:p>
            <a:r>
              <a:rPr lang="en-US" sz="2000" dirty="0" smtClean="0"/>
              <a:t>The cell wall is a prominent feature of prokaryotic cells, providing structural support and protection. It is a rigid, outer layer that surrounds the cell membrane in most prokaryotes. The composition and structure of the cell wall can vary among different types of prokaryotes.</a:t>
            </a:r>
            <a:endParaRPr lang="en-US" sz="2000" dirty="0"/>
          </a:p>
          <a:p>
            <a:pPr>
              <a:buFont typeface="Wingdings" panose="05000000000000000000" pitchFamily="2" charset="2"/>
              <a:buChar char="§"/>
            </a:pPr>
            <a:endParaRPr lang="en-US" sz="2000" dirty="0" smtClean="0"/>
          </a:p>
          <a:p>
            <a:r>
              <a:rPr lang="en-US" sz="2000" dirty="0" smtClean="0"/>
              <a:t>In bacteria, the cell wall is primarily composed of a unique molecule called peptidoglycan or </a:t>
            </a:r>
            <a:r>
              <a:rPr lang="en-US" sz="2000" dirty="0" err="1" smtClean="0"/>
              <a:t>murein</a:t>
            </a:r>
            <a:r>
              <a:rPr lang="en-US" sz="2000" dirty="0" smtClean="0"/>
              <a:t>. Peptidoglycan is a complex mesh-like structure made up of long chains of alternating sugars, namely N-</a:t>
            </a:r>
            <a:r>
              <a:rPr lang="en-US" sz="2000" dirty="0" err="1" smtClean="0"/>
              <a:t>acetylglucosamine</a:t>
            </a:r>
            <a:r>
              <a:rPr lang="en-US" sz="2000" dirty="0" smtClean="0"/>
              <a:t> (NAG) and N-</a:t>
            </a:r>
            <a:r>
              <a:rPr lang="en-US" sz="2000" dirty="0" err="1" smtClean="0"/>
              <a:t>acetylmuramic</a:t>
            </a:r>
            <a:r>
              <a:rPr lang="en-US" sz="2000" dirty="0" smtClean="0"/>
              <a:t> acid (NAM). These sugar chains are cross-linked by short peptide chains, forming a strong and rigid network.</a:t>
            </a:r>
            <a:r>
              <a:rPr lang="en-US" dirty="0" smtClean="0"/>
              <a:t/>
            </a:r>
            <a:br>
              <a:rPr lang="en-US" dirty="0" smtClean="0"/>
            </a:br>
            <a:r>
              <a:rPr lang="en-US" dirty="0" smtClean="0"/>
              <a:t/>
            </a:r>
            <a:br>
              <a:rPr lang="en-US" dirty="0" smtClean="0"/>
            </a:br>
            <a:endParaRPr lang="en-US" dirty="0"/>
          </a:p>
        </p:txBody>
      </p:sp>
      <p:pic>
        <p:nvPicPr>
          <p:cNvPr id="4" name="Picture 3"/>
          <p:cNvPicPr>
            <a:picLocks noChangeAspect="1"/>
          </p:cNvPicPr>
          <p:nvPr/>
        </p:nvPicPr>
        <p:blipFill>
          <a:blip r:embed="rId2"/>
          <a:stretch>
            <a:fillRect/>
          </a:stretch>
        </p:blipFill>
        <p:spPr>
          <a:xfrm>
            <a:off x="5991367" y="3562489"/>
            <a:ext cx="6200633" cy="3015732"/>
          </a:xfrm>
          <a:prstGeom prst="rect">
            <a:avLst/>
          </a:prstGeom>
        </p:spPr>
      </p:pic>
    </p:spTree>
    <p:extLst>
      <p:ext uri="{BB962C8B-B14F-4D97-AF65-F5344CB8AC3E}">
        <p14:creationId xmlns:p14="http://schemas.microsoft.com/office/powerpoint/2010/main" val="248587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7341</Words>
  <Application>Microsoft Office PowerPoint</Application>
  <PresentationFormat>Widescreen</PresentationFormat>
  <Paragraphs>276</Paragraphs>
  <Slides>78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78</vt:i4>
      </vt:variant>
    </vt:vector>
  </HeadingPairs>
  <TitlesOfParts>
    <vt:vector size="84" baseType="lpstr">
      <vt:lpstr>Arial Unicode MS</vt:lpstr>
      <vt:lpstr>Arial</vt:lpstr>
      <vt:lpstr>Calibri</vt:lpstr>
      <vt:lpstr>Calibri Light</vt:lpstr>
      <vt:lpstr>Wingdings</vt:lpstr>
      <vt:lpstr>Office Theme</vt:lpstr>
      <vt:lpstr>ORGANISATION OF PROKARYOTE AND EUKARYOTE CELLS-CELL ORGANELES</vt:lpstr>
      <vt:lpstr>Prokaryotic cells</vt:lpstr>
      <vt:lpstr>Prokaryotic cells- genetic material, nucleoid</vt:lpstr>
      <vt:lpstr>Prokaryotic cells- genetic material, plasmids</vt:lpstr>
      <vt:lpstr>Prokaryotic cells- genetic material, plasmids</vt:lpstr>
      <vt:lpstr>Prokaryotic cells- cell organelles</vt:lpstr>
      <vt:lpstr>Prokaryotic cells- cell membrane</vt:lpstr>
      <vt:lpstr>Prokaryotic cells- cell membrane, mesosomes</vt:lpstr>
      <vt:lpstr>Prokaryotic cells- cell wall</vt:lpstr>
      <vt:lpstr>Prokaryotic cells- cell wall</vt:lpstr>
      <vt:lpstr>Prokaryotic cells- cell wall</vt:lpstr>
      <vt:lpstr>Prokaryotic cells: autotrophs and heterotrophs</vt:lpstr>
      <vt:lpstr>Prokaryotic cells- role in human health and disease </vt:lpstr>
      <vt:lpstr>Eukaryotic cells</vt:lpstr>
      <vt:lpstr>Eukaryotic cells-cellular membrane</vt:lpstr>
      <vt:lpstr>Eukaryotic cells-cellular membrane</vt:lpstr>
      <vt:lpstr>Eukaryotic cells- cytoplasm</vt:lpstr>
      <vt:lpstr>Eukaryotic cells- nucleus</vt:lpstr>
      <vt:lpstr>Eukaryotic cells- nucleus</vt:lpstr>
      <vt:lpstr>Eukaryotic cells- mitochondria</vt:lpstr>
      <vt:lpstr>Eukaryotic cells- mitochondria</vt:lpstr>
      <vt:lpstr>Eukaryotic cells- endoplasmic reticulum</vt:lpstr>
      <vt:lpstr>Eukaryotic cells- endoplasmic reticulum</vt:lpstr>
      <vt:lpstr>Eukaryotic cells- Golgi apparatus</vt:lpstr>
      <vt:lpstr>Eukaryotic cells- Golgi apparatus</vt:lpstr>
      <vt:lpstr>Eukaryotic cells- lysosomes</vt:lpstr>
      <vt:lpstr>Eukaryotic cells- lysosomes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CELL MEMBRANE, TRANSPORT OF MOLECULES ACROSS THE CELL MEMBRANE</vt:lpstr>
      <vt:lpstr>Prokaryotic cells- cell membrane</vt:lpstr>
      <vt:lpstr>Prokaryotic cells- cell membrane, mesosomes</vt:lpstr>
      <vt:lpstr>Eukaryotic cells-cellular membrane</vt:lpstr>
      <vt:lpstr>Eukaryotic cells-cellular membrane</vt:lpstr>
      <vt:lpstr>Cellular membrane- structure</vt:lpstr>
      <vt:lpstr>Cellular membrane- structure</vt:lpstr>
      <vt:lpstr>Cellular membrane- structure</vt:lpstr>
      <vt:lpstr>The transport of macromolecules through the cell membrane</vt:lpstr>
      <vt:lpstr>Passive transport</vt:lpstr>
      <vt:lpstr>Active transport</vt:lpstr>
      <vt:lpstr>Endocytosis</vt:lpstr>
      <vt:lpstr>PowerPoint Presentation</vt:lpstr>
      <vt:lpstr>Nucleus</vt:lpstr>
      <vt:lpstr>Nucleus</vt:lpstr>
      <vt:lpstr>Nucleus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Nucleolus</vt:lpstr>
      <vt:lpstr>Nucleolus</vt:lpstr>
      <vt:lpstr>Nucleolus</vt:lpstr>
      <vt:lpstr>Nucleus</vt:lpstr>
      <vt:lpstr>Nucleus</vt:lpstr>
      <vt:lpstr>Nucleus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Nucleolus</vt:lpstr>
      <vt:lpstr>Nucleolus</vt:lpstr>
      <vt:lpstr>Nucleolus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ORGANISATION OF PROKARYOTE AND EUKARYOTE CELLS-CELL ORGANELES</dc:title>
  <dc:creator>Microsoft account</dc:creator>
  <cp:lastModifiedBy>Microsoft account</cp:lastModifiedBy>
  <cp:revision>1</cp:revision>
  <dcterms:created xsi:type="dcterms:W3CDTF">2023-09-07T15:43:43Z</dcterms:created>
  <dcterms:modified xsi:type="dcterms:W3CDTF">2023-09-07T18:05:22Z</dcterms:modified>
</cp:coreProperties>
</file>